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405" r:id="rId3"/>
    <p:sldId id="403" r:id="rId4"/>
    <p:sldId id="410" r:id="rId5"/>
    <p:sldId id="408" r:id="rId6"/>
    <p:sldId id="407" r:id="rId7"/>
    <p:sldId id="409" r:id="rId8"/>
    <p:sldId id="406" r:id="rId9"/>
    <p:sldId id="404" r:id="rId10"/>
    <p:sldId id="299" r:id="rId11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Z RPO" initials="IZ" lastIdx="2" clrIdx="0">
    <p:extLst>
      <p:ext uri="{19B8F6BF-5375-455C-9EA6-DF929625EA0E}">
        <p15:presenceInfo xmlns:p15="http://schemas.microsoft.com/office/powerpoint/2012/main" userId="IZ RPO" providerId="None"/>
      </p:ext>
    </p:extLst>
  </p:cmAuthor>
  <p:cmAuthor id="2" name="Ejsmont Joanna" initials="EJ" lastIdx="4" clrIdx="1">
    <p:extLst>
      <p:ext uri="{19B8F6BF-5375-455C-9EA6-DF929625EA0E}">
        <p15:presenceInfo xmlns:p15="http://schemas.microsoft.com/office/powerpoint/2012/main" userId="Ejsmont Jo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392"/>
    <a:srgbClr val="364E9A"/>
    <a:srgbClr val="4472C4"/>
    <a:srgbClr val="ACC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3253A6-43E7-5968-C063-71F4265D2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838790-442D-AFF8-242C-412A75A51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EE7C04-5E84-6F6C-D34B-894B5410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A607A0-3AB0-76EB-39BD-7CB589D8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303EB1-3110-4B3F-10C4-36378C23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55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0EB694-9205-A0BE-AD22-758A09C4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9D1518-9801-73EB-F0ED-F9E93232B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2F1C1E-408F-229E-C985-269A8665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AA37B0-F109-351D-5D15-B0D1DDAC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8BC2E4-66B6-D53D-29CD-DEC6B196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60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801B333-6DF1-01E6-D80A-EDA54278B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3C38E7D-448B-712C-F7C4-6BDAF34F9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6F990C-47B3-6EE8-D2C9-C4F0FBED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576F7D-47E4-B2A2-A13D-4426EBBA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D14D8E-BE2E-A4BC-AE81-EE5FD175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23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930498-018E-4502-54EB-E5A1523E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7BF40F-CAD2-01C8-68A0-8E9534A4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6DE13E-0E1A-401E-60F0-8574D092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5E07E1-FC1F-A6F4-5EC1-F147F0DC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ABCA26-40D0-17EF-949B-5A363276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97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D70F68-8633-4CCB-997E-373FF41F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CB32C3-E4A1-B5D5-F749-E22808BFA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36B1F8-4424-EE7C-630D-AB6BAD5B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F282D6-FD33-0E2B-F431-96496EC9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C89660-101F-C815-445C-71D4E7A8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47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9E679-85DA-B868-1DD8-2AD4CDB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F4F21F-2F97-F68A-78AF-A1359DC05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6C016B-F409-3F93-CAB7-EE984CF6E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12AE91-194A-76BF-0368-53D74C3E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AA42BF-A804-D2A8-8842-0B21BA15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3739E4-BAEF-AF40-0A56-612548A2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67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FB97B-982A-7234-31F1-6C40B3CD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0452DD-ED1D-0D42-ECA7-BF3D6EB8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FF7327-8930-38BE-8260-6765278C5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6B9AA6D-AFEA-2DC5-9766-25171EB60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F8F047-6D12-54EA-8D38-99CE68D5D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8C44D83-833C-96A4-5761-94E928DC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4E31D89-A265-0FA0-7AE5-2D3951E3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9B06CD-D453-7E3E-0BCC-3793E7F8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6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1C6B5C-1642-3B9F-42FD-3BC65291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48EDFD2-E25E-23C0-8CA6-371738E5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BA7FE15-AA18-04FD-B405-DDD5D778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7741DEE-6EB5-C1A7-9AA6-D89C46FD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39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B5A390D-0E30-806F-E2D0-B3CBDA1F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D52069A-20E8-C95E-BFE8-BE0189A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77339E-B349-626A-4E52-8BC16E35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32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DAF0B5-116C-A49C-FE17-089E1889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C6468A-E6C5-E72F-3328-D8647B75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2FCD6B3-E169-FE41-64A9-86F040E3B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2363A3A-A379-FE5E-0EA0-3546FECF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A195FD-C2C6-7144-2CA1-62834670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D557E5-B577-02A9-876F-496693A3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51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C2F14A-38FA-AB99-6D35-E50E7CE8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948EB44-8E61-CF58-4559-2EA14F8C3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1F55B7-CA2D-8C0D-AD99-F810A5A15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A0D64A-C3AF-B63B-9740-9B47289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D50BA1-B8EF-FB2D-11FE-E455D6D0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BFB8DB-1496-5846-1073-72985B17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78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CBE91A7-04AF-0A55-26CE-805B4E47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749BAC-2B81-1EB5-4EF2-E1BBCDDEF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1F2B16-1737-15CB-6477-37226D696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3994-9620-4206-A759-C650C07C932A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97BA26-0B9B-FCC1-8FE4-07F4BDDD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99E5CC-44C7-474A-898F-DED964607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12E-7BF5-49CA-B31E-7FA59BE8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25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0791" cy="6858680"/>
          </a:xfrm>
          <a:prstGeom prst="rect">
            <a:avLst/>
          </a:prstGeom>
        </p:spPr>
      </p:pic>
      <p:sp>
        <p:nvSpPr>
          <p:cNvPr id="3" name="Dowolny kształt 2"/>
          <p:cNvSpPr/>
          <p:nvPr/>
        </p:nvSpPr>
        <p:spPr>
          <a:xfrm>
            <a:off x="44388" y="17755"/>
            <a:ext cx="12100264" cy="5734975"/>
          </a:xfrm>
          <a:custGeom>
            <a:avLst/>
            <a:gdLst>
              <a:gd name="connsiteX0" fmla="*/ 8878 w 12100264"/>
              <a:gd name="connsiteY0" fmla="*/ 2849732 h 5734975"/>
              <a:gd name="connsiteX1" fmla="*/ 0 w 12100264"/>
              <a:gd name="connsiteY1" fmla="*/ 5708342 h 5734975"/>
              <a:gd name="connsiteX2" fmla="*/ 12100264 w 12100264"/>
              <a:gd name="connsiteY2" fmla="*/ 5734975 h 5734975"/>
              <a:gd name="connsiteX3" fmla="*/ 12091387 w 12100264"/>
              <a:gd name="connsiteY3" fmla="*/ 3897297 h 5734975"/>
              <a:gd name="connsiteX4" fmla="*/ 11114843 w 12100264"/>
              <a:gd name="connsiteY4" fmla="*/ 4456591 h 5734975"/>
              <a:gd name="connsiteX5" fmla="*/ 10715348 w 12100264"/>
              <a:gd name="connsiteY5" fmla="*/ 4456591 h 5734975"/>
              <a:gd name="connsiteX6" fmla="*/ 10431262 w 12100264"/>
              <a:gd name="connsiteY6" fmla="*/ 4305670 h 5734975"/>
              <a:gd name="connsiteX7" fmla="*/ 10218198 w 12100264"/>
              <a:gd name="connsiteY7" fmla="*/ 4128117 h 5734975"/>
              <a:gd name="connsiteX8" fmla="*/ 9925235 w 12100264"/>
              <a:gd name="connsiteY8" fmla="*/ 3639845 h 5734975"/>
              <a:gd name="connsiteX9" fmla="*/ 7918882 w 12100264"/>
              <a:gd name="connsiteY9" fmla="*/ 4740676 h 5734975"/>
              <a:gd name="connsiteX10" fmla="*/ 7359589 w 12100264"/>
              <a:gd name="connsiteY10" fmla="*/ 4696288 h 5734975"/>
              <a:gd name="connsiteX11" fmla="*/ 7039993 w 12100264"/>
              <a:gd name="connsiteY11" fmla="*/ 4509857 h 5734975"/>
              <a:gd name="connsiteX12" fmla="*/ 4270160 w 12100264"/>
              <a:gd name="connsiteY12" fmla="*/ 0 h 5734975"/>
              <a:gd name="connsiteX13" fmla="*/ 3773010 w 12100264"/>
              <a:gd name="connsiteY13" fmla="*/ 8878 h 5734975"/>
              <a:gd name="connsiteX14" fmla="*/ 3826276 w 12100264"/>
              <a:gd name="connsiteY14" fmla="*/ 3364637 h 5734975"/>
              <a:gd name="connsiteX15" fmla="*/ 2743200 w 12100264"/>
              <a:gd name="connsiteY15" fmla="*/ 3355760 h 5734975"/>
              <a:gd name="connsiteX16" fmla="*/ 2752078 w 12100264"/>
              <a:gd name="connsiteY16" fmla="*/ 3728622 h 5734975"/>
              <a:gd name="connsiteX17" fmla="*/ 2752078 w 12100264"/>
              <a:gd name="connsiteY17" fmla="*/ 3781888 h 5734975"/>
              <a:gd name="connsiteX18" fmla="*/ 621437 w 12100264"/>
              <a:gd name="connsiteY18" fmla="*/ 3781888 h 5734975"/>
              <a:gd name="connsiteX19" fmla="*/ 630315 w 12100264"/>
              <a:gd name="connsiteY19" fmla="*/ 2769833 h 5734975"/>
              <a:gd name="connsiteX20" fmla="*/ 8878 w 12100264"/>
              <a:gd name="connsiteY20" fmla="*/ 2778711 h 5734975"/>
              <a:gd name="connsiteX21" fmla="*/ 8878 w 12100264"/>
              <a:gd name="connsiteY21" fmla="*/ 2849732 h 57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00264" h="5734975">
                <a:moveTo>
                  <a:pt x="8878" y="2849732"/>
                </a:moveTo>
                <a:cubicBezTo>
                  <a:pt x="5919" y="3802602"/>
                  <a:pt x="2959" y="4755472"/>
                  <a:pt x="0" y="5708342"/>
                </a:cubicBezTo>
                <a:lnTo>
                  <a:pt x="12100264" y="5734975"/>
                </a:lnTo>
                <a:lnTo>
                  <a:pt x="12091387" y="3897297"/>
                </a:lnTo>
                <a:lnTo>
                  <a:pt x="11114843" y="4456591"/>
                </a:lnTo>
                <a:lnTo>
                  <a:pt x="10715348" y="4456591"/>
                </a:lnTo>
                <a:lnTo>
                  <a:pt x="10431262" y="4305670"/>
                </a:lnTo>
                <a:lnTo>
                  <a:pt x="10218198" y="4128117"/>
                </a:lnTo>
                <a:lnTo>
                  <a:pt x="9925235" y="3639845"/>
                </a:lnTo>
                <a:lnTo>
                  <a:pt x="7918882" y="4740676"/>
                </a:lnTo>
                <a:lnTo>
                  <a:pt x="7359589" y="4696288"/>
                </a:lnTo>
                <a:lnTo>
                  <a:pt x="7039993" y="4509857"/>
                </a:lnTo>
                <a:lnTo>
                  <a:pt x="4270160" y="0"/>
                </a:lnTo>
                <a:lnTo>
                  <a:pt x="3773010" y="8878"/>
                </a:lnTo>
                <a:lnTo>
                  <a:pt x="3826276" y="3364637"/>
                </a:lnTo>
                <a:lnTo>
                  <a:pt x="2743200" y="3355760"/>
                </a:lnTo>
                <a:lnTo>
                  <a:pt x="2752078" y="3728622"/>
                </a:lnTo>
                <a:lnTo>
                  <a:pt x="2752078" y="3781888"/>
                </a:lnTo>
                <a:lnTo>
                  <a:pt x="621437" y="3781888"/>
                </a:lnTo>
                <a:cubicBezTo>
                  <a:pt x="624396" y="3444536"/>
                  <a:pt x="627356" y="3107185"/>
                  <a:pt x="630315" y="2769833"/>
                </a:cubicBezTo>
                <a:lnTo>
                  <a:pt x="8878" y="2778711"/>
                </a:lnTo>
                <a:lnTo>
                  <a:pt x="8878" y="28497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A3911C3-67D5-7580-0350-A9DB9B03CD6A}"/>
              </a:ext>
            </a:extLst>
          </p:cNvPr>
          <p:cNvSpPr txBox="1"/>
          <p:nvPr/>
        </p:nvSpPr>
        <p:spPr>
          <a:xfrm>
            <a:off x="1573092" y="4675512"/>
            <a:ext cx="8172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Wsparcie dla osób z niepełnosprawnościami przewidziane w FEWL 21-27</a:t>
            </a:r>
          </a:p>
        </p:txBody>
      </p:sp>
    </p:spTree>
    <p:extLst>
      <p:ext uri="{BB962C8B-B14F-4D97-AF65-F5344CB8AC3E}">
        <p14:creationId xmlns:p14="http://schemas.microsoft.com/office/powerpoint/2010/main" val="261846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0791" cy="6858680"/>
          </a:xfrm>
          <a:prstGeom prst="rect">
            <a:avLst/>
          </a:prstGeom>
        </p:spPr>
      </p:pic>
      <p:sp>
        <p:nvSpPr>
          <p:cNvPr id="4" name="Dowolny kształt 3"/>
          <p:cNvSpPr/>
          <p:nvPr/>
        </p:nvSpPr>
        <p:spPr>
          <a:xfrm>
            <a:off x="26633" y="2769833"/>
            <a:ext cx="12109142" cy="3151573"/>
          </a:xfrm>
          <a:custGeom>
            <a:avLst/>
            <a:gdLst>
              <a:gd name="connsiteX0" fmla="*/ 0 w 12109142"/>
              <a:gd name="connsiteY0" fmla="*/ 35511 h 3151573"/>
              <a:gd name="connsiteX1" fmla="*/ 5948039 w 12109142"/>
              <a:gd name="connsiteY1" fmla="*/ 0 h 3151573"/>
              <a:gd name="connsiteX2" fmla="*/ 7048870 w 12109142"/>
              <a:gd name="connsiteY2" fmla="*/ 1757779 h 3151573"/>
              <a:gd name="connsiteX3" fmla="*/ 7492753 w 12109142"/>
              <a:gd name="connsiteY3" fmla="*/ 1935332 h 3151573"/>
              <a:gd name="connsiteX4" fmla="*/ 8105313 w 12109142"/>
              <a:gd name="connsiteY4" fmla="*/ 1979720 h 3151573"/>
              <a:gd name="connsiteX5" fmla="*/ 9871969 w 12109142"/>
              <a:gd name="connsiteY5" fmla="*/ 896645 h 3151573"/>
              <a:gd name="connsiteX6" fmla="*/ 10227076 w 12109142"/>
              <a:gd name="connsiteY6" fmla="*/ 1420427 h 3151573"/>
              <a:gd name="connsiteX7" fmla="*/ 10928412 w 12109142"/>
              <a:gd name="connsiteY7" fmla="*/ 1722268 h 3151573"/>
              <a:gd name="connsiteX8" fmla="*/ 11292396 w 12109142"/>
              <a:gd name="connsiteY8" fmla="*/ 1704513 h 3151573"/>
              <a:gd name="connsiteX9" fmla="*/ 11611992 w 12109142"/>
              <a:gd name="connsiteY9" fmla="*/ 1509204 h 3151573"/>
              <a:gd name="connsiteX10" fmla="*/ 12082509 w 12109142"/>
              <a:gd name="connsiteY10" fmla="*/ 1269507 h 3151573"/>
              <a:gd name="connsiteX11" fmla="*/ 12109142 w 12109142"/>
              <a:gd name="connsiteY11" fmla="*/ 3151573 h 3151573"/>
              <a:gd name="connsiteX12" fmla="*/ 17755 w 12109142"/>
              <a:gd name="connsiteY12" fmla="*/ 3018408 h 3151573"/>
              <a:gd name="connsiteX13" fmla="*/ 0 w 12109142"/>
              <a:gd name="connsiteY13" fmla="*/ 35511 h 315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09142" h="3151573">
                <a:moveTo>
                  <a:pt x="0" y="35511"/>
                </a:moveTo>
                <a:lnTo>
                  <a:pt x="5948039" y="0"/>
                </a:lnTo>
                <a:lnTo>
                  <a:pt x="7048870" y="1757779"/>
                </a:lnTo>
                <a:lnTo>
                  <a:pt x="7492753" y="1935332"/>
                </a:lnTo>
                <a:lnTo>
                  <a:pt x="8105313" y="1979720"/>
                </a:lnTo>
                <a:lnTo>
                  <a:pt x="9871969" y="896645"/>
                </a:lnTo>
                <a:lnTo>
                  <a:pt x="10227076" y="1420427"/>
                </a:lnTo>
                <a:lnTo>
                  <a:pt x="10928412" y="1722268"/>
                </a:lnTo>
                <a:lnTo>
                  <a:pt x="11292396" y="1704513"/>
                </a:lnTo>
                <a:lnTo>
                  <a:pt x="11611992" y="1509204"/>
                </a:lnTo>
                <a:lnTo>
                  <a:pt x="12082509" y="1269507"/>
                </a:lnTo>
                <a:lnTo>
                  <a:pt x="12109142" y="3151573"/>
                </a:lnTo>
                <a:lnTo>
                  <a:pt x="17755" y="3018408"/>
                </a:lnTo>
                <a:lnTo>
                  <a:pt x="0" y="355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7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936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9CF0D06-3774-3D61-8AA2-6664A99A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77" y="1891823"/>
            <a:ext cx="1054699" cy="46028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FADB567-7D39-6FF8-9FC0-C85AC844C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533" y="4526425"/>
            <a:ext cx="1054699" cy="460288"/>
          </a:xfrm>
          <a:prstGeom prst="rect">
            <a:avLst/>
          </a:prstGeom>
        </p:spPr>
      </p:pic>
      <p:grpSp>
        <p:nvGrpSpPr>
          <p:cNvPr id="11" name="Grupa 10">
            <a:extLst>
              <a:ext uri="{FF2B5EF4-FFF2-40B4-BE49-F238E27FC236}">
                <a16:creationId xmlns:a16="http://schemas.microsoft.com/office/drawing/2014/main" id="{8C0EB175-5F0B-8223-8627-0B661BB537B2}"/>
              </a:ext>
            </a:extLst>
          </p:cNvPr>
          <p:cNvGrpSpPr/>
          <p:nvPr/>
        </p:nvGrpSpPr>
        <p:grpSpPr>
          <a:xfrm>
            <a:off x="668500" y="2225912"/>
            <a:ext cx="2641982" cy="580769"/>
            <a:chOff x="440504" y="0"/>
            <a:chExt cx="4337009" cy="4307072"/>
          </a:xfrm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08261AE9-4E55-E2C8-95EE-793F42F76F40}"/>
                </a:ext>
              </a:extLst>
            </p:cNvPr>
            <p:cNvSpPr/>
            <p:nvPr/>
          </p:nvSpPr>
          <p:spPr>
            <a:xfrm>
              <a:off x="440504" y="0"/>
              <a:ext cx="4337009" cy="43070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Prostokąt: zaokrąglone rogi 4">
              <a:extLst>
                <a:ext uri="{FF2B5EF4-FFF2-40B4-BE49-F238E27FC236}">
                  <a16:creationId xmlns:a16="http://schemas.microsoft.com/office/drawing/2014/main" id="{1B85A1B2-4557-AE07-2063-B2EFC100DB6E}"/>
                </a:ext>
              </a:extLst>
            </p:cNvPr>
            <p:cNvSpPr txBox="1"/>
            <p:nvPr/>
          </p:nvSpPr>
          <p:spPr>
            <a:xfrm>
              <a:off x="650758" y="210254"/>
              <a:ext cx="3916501" cy="3886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6500">
                <a:solidFill>
                  <a:prstClr val="white"/>
                </a:solidFill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796581" y="2324958"/>
            <a:ext cx="237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GRUPY DOCELOWEJ</a:t>
            </a:r>
          </a:p>
        </p:txBody>
      </p:sp>
      <p:sp>
        <p:nvSpPr>
          <p:cNvPr id="16" name="Tytuł 4"/>
          <p:cNvSpPr>
            <a:spLocks noGrp="1"/>
          </p:cNvSpPr>
          <p:nvPr>
            <p:ph type="title"/>
          </p:nvPr>
        </p:nvSpPr>
        <p:spPr>
          <a:xfrm>
            <a:off x="1221362" y="45602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          </a:t>
            </a:r>
            <a:br>
              <a:rPr lang="pl-PL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br>
              <a:rPr lang="pl-PL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pl-PL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Wsparcie dla osób z niepełnosprawnościami w projektach finansowanych ze środków EFS+ może dotyczyć</a:t>
            </a:r>
            <a:br>
              <a:rPr lang="pl-PL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br>
              <a:rPr lang="pl-PL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pl-PL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8C0EB175-5F0B-8223-8627-0B661BB537B2}"/>
              </a:ext>
            </a:extLst>
          </p:cNvPr>
          <p:cNvGrpSpPr/>
          <p:nvPr/>
        </p:nvGrpSpPr>
        <p:grpSpPr>
          <a:xfrm>
            <a:off x="4775007" y="2632093"/>
            <a:ext cx="6671925" cy="1322191"/>
            <a:chOff x="440504" y="0"/>
            <a:chExt cx="4337009" cy="4307072"/>
          </a:xfrm>
        </p:grpSpPr>
        <p:sp>
          <p:nvSpPr>
            <p:cNvPr id="22" name="Prostokąt: zaokrąglone rogi 11">
              <a:extLst>
                <a:ext uri="{FF2B5EF4-FFF2-40B4-BE49-F238E27FC236}">
                  <a16:creationId xmlns:a16="http://schemas.microsoft.com/office/drawing/2014/main" id="{08261AE9-4E55-E2C8-95EE-793F42F76F40}"/>
                </a:ext>
              </a:extLst>
            </p:cNvPr>
            <p:cNvSpPr/>
            <p:nvPr/>
          </p:nvSpPr>
          <p:spPr>
            <a:xfrm>
              <a:off x="440504" y="0"/>
              <a:ext cx="4337009" cy="43070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3" name="Prostokąt: zaokrąglone rogi 4">
              <a:extLst>
                <a:ext uri="{FF2B5EF4-FFF2-40B4-BE49-F238E27FC236}">
                  <a16:creationId xmlns:a16="http://schemas.microsoft.com/office/drawing/2014/main" id="{1B85A1B2-4557-AE07-2063-B2EFC100DB6E}"/>
                </a:ext>
              </a:extLst>
            </p:cNvPr>
            <p:cNvSpPr txBox="1"/>
            <p:nvPr/>
          </p:nvSpPr>
          <p:spPr>
            <a:xfrm>
              <a:off x="650758" y="210254"/>
              <a:ext cx="3916501" cy="3886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6500">
                <a:solidFill>
                  <a:prstClr val="white"/>
                </a:solidFill>
              </a:endParaRPr>
            </a:p>
          </p:txBody>
        </p:sp>
      </p:grp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4748348" y="2630845"/>
            <a:ext cx="6613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Kryteria dostępu umożliwiające udzielenie wsparcia grupom napotykających problemy i bariery wielowymiarowe, </a:t>
            </a:r>
            <a:br>
              <a:rPr lang="pl-PL" sz="2000" b="1" dirty="0">
                <a:solidFill>
                  <a:prstClr val="white"/>
                </a:solidFill>
              </a:rPr>
            </a:br>
            <a:r>
              <a:rPr lang="pl-PL" sz="2000" b="1" dirty="0">
                <a:solidFill>
                  <a:prstClr val="white"/>
                </a:solidFill>
              </a:rPr>
              <a:t>o zróżnicowanych przyczynach i skutkach oraz występujące równolegle.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8C0EB175-5F0B-8223-8627-0B661BB537B2}"/>
              </a:ext>
            </a:extLst>
          </p:cNvPr>
          <p:cNvGrpSpPr/>
          <p:nvPr/>
        </p:nvGrpSpPr>
        <p:grpSpPr>
          <a:xfrm>
            <a:off x="713494" y="4107244"/>
            <a:ext cx="2641982" cy="1208882"/>
            <a:chOff x="440504" y="0"/>
            <a:chExt cx="4337009" cy="4307072"/>
          </a:xfrm>
        </p:grpSpPr>
        <p:sp>
          <p:nvSpPr>
            <p:cNvPr id="26" name="Prostokąt: zaokrąglone rogi 11">
              <a:extLst>
                <a:ext uri="{FF2B5EF4-FFF2-40B4-BE49-F238E27FC236}">
                  <a16:creationId xmlns:a16="http://schemas.microsoft.com/office/drawing/2014/main" id="{08261AE9-4E55-E2C8-95EE-793F42F76F40}"/>
                </a:ext>
              </a:extLst>
            </p:cNvPr>
            <p:cNvSpPr/>
            <p:nvPr/>
          </p:nvSpPr>
          <p:spPr>
            <a:xfrm>
              <a:off x="440504" y="0"/>
              <a:ext cx="4337009" cy="43070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7" name="Prostokąt: zaokrąglone rogi 4">
              <a:extLst>
                <a:ext uri="{FF2B5EF4-FFF2-40B4-BE49-F238E27FC236}">
                  <a16:creationId xmlns:a16="http://schemas.microsoft.com/office/drawing/2014/main" id="{1B85A1B2-4557-AE07-2063-B2EFC100DB6E}"/>
                </a:ext>
              </a:extLst>
            </p:cNvPr>
            <p:cNvSpPr txBox="1"/>
            <p:nvPr/>
          </p:nvSpPr>
          <p:spPr>
            <a:xfrm>
              <a:off x="650758" y="210254"/>
              <a:ext cx="3916501" cy="3886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6500">
                <a:solidFill>
                  <a:prstClr val="white"/>
                </a:solidFill>
              </a:endParaRPr>
            </a:p>
          </p:txBody>
        </p:sp>
      </p:grp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841575" y="4220579"/>
            <a:ext cx="2328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KADRY ZARZĄDZAJĄCEJ PROJEKTEM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8C0EB175-5F0B-8223-8627-0B661BB537B2}"/>
              </a:ext>
            </a:extLst>
          </p:cNvPr>
          <p:cNvGrpSpPr/>
          <p:nvPr/>
        </p:nvGrpSpPr>
        <p:grpSpPr>
          <a:xfrm>
            <a:off x="4775006" y="4148902"/>
            <a:ext cx="6671925" cy="1227432"/>
            <a:chOff x="440504" y="0"/>
            <a:chExt cx="4337009" cy="4307072"/>
          </a:xfrm>
        </p:grpSpPr>
        <p:sp>
          <p:nvSpPr>
            <p:cNvPr id="30" name="Prostokąt: zaokrąglone rogi 11">
              <a:extLst>
                <a:ext uri="{FF2B5EF4-FFF2-40B4-BE49-F238E27FC236}">
                  <a16:creationId xmlns:a16="http://schemas.microsoft.com/office/drawing/2014/main" id="{08261AE9-4E55-E2C8-95EE-793F42F76F40}"/>
                </a:ext>
              </a:extLst>
            </p:cNvPr>
            <p:cNvSpPr/>
            <p:nvPr/>
          </p:nvSpPr>
          <p:spPr>
            <a:xfrm>
              <a:off x="440504" y="0"/>
              <a:ext cx="4337009" cy="43070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1" name="Prostokąt: zaokrąglone rogi 4">
              <a:extLst>
                <a:ext uri="{FF2B5EF4-FFF2-40B4-BE49-F238E27FC236}">
                  <a16:creationId xmlns:a16="http://schemas.microsoft.com/office/drawing/2014/main" id="{1B85A1B2-4557-AE07-2063-B2EFC100DB6E}"/>
                </a:ext>
              </a:extLst>
            </p:cNvPr>
            <p:cNvSpPr txBox="1"/>
            <p:nvPr/>
          </p:nvSpPr>
          <p:spPr>
            <a:xfrm>
              <a:off x="650758" y="210254"/>
              <a:ext cx="3916501" cy="3886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6500">
                <a:solidFill>
                  <a:prstClr val="white"/>
                </a:solidFill>
              </a:endParaRPr>
            </a:p>
          </p:txBody>
        </p:sp>
      </p:grp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4818421" y="4219791"/>
            <a:ext cx="66285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Wprowadzenie w naborach kryterium premiującego:</a:t>
            </a:r>
          </a:p>
          <a:p>
            <a:pPr algn="ctr"/>
            <a:r>
              <a:rPr lang="pl-PL" sz="2000" b="1" dirty="0">
                <a:solidFill>
                  <a:prstClr val="white"/>
                </a:solidFill>
              </a:rPr>
              <a:t>Wnioskodawca zatrudnia w ramach projektu osoby </a:t>
            </a:r>
            <a:br>
              <a:rPr lang="pl-PL" sz="2000" b="1" dirty="0">
                <a:solidFill>
                  <a:prstClr val="white"/>
                </a:solidFill>
              </a:rPr>
            </a:br>
            <a:r>
              <a:rPr lang="pl-PL" sz="2000" b="1" dirty="0">
                <a:solidFill>
                  <a:prstClr val="white"/>
                </a:solidFill>
              </a:rPr>
              <a:t>z niepełnosprawnościami jako personel projektu.</a:t>
            </a:r>
          </a:p>
          <a:p>
            <a:pPr algn="ctr"/>
            <a:endParaRPr lang="pl-PL" b="1" dirty="0">
              <a:solidFill>
                <a:prstClr val="white"/>
              </a:solidFill>
            </a:endParaRP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8C0EB175-5F0B-8223-8627-0B661BB537B2}"/>
              </a:ext>
            </a:extLst>
          </p:cNvPr>
          <p:cNvGrpSpPr/>
          <p:nvPr/>
        </p:nvGrpSpPr>
        <p:grpSpPr>
          <a:xfrm>
            <a:off x="4775007" y="1669218"/>
            <a:ext cx="6671925" cy="881355"/>
            <a:chOff x="440504" y="0"/>
            <a:chExt cx="4337009" cy="4307072"/>
          </a:xfrm>
        </p:grpSpPr>
        <p:sp>
          <p:nvSpPr>
            <p:cNvPr id="34" name="Prostokąt: zaokrąglone rogi 11">
              <a:extLst>
                <a:ext uri="{FF2B5EF4-FFF2-40B4-BE49-F238E27FC236}">
                  <a16:creationId xmlns:a16="http://schemas.microsoft.com/office/drawing/2014/main" id="{08261AE9-4E55-E2C8-95EE-793F42F76F40}"/>
                </a:ext>
              </a:extLst>
            </p:cNvPr>
            <p:cNvSpPr/>
            <p:nvPr/>
          </p:nvSpPr>
          <p:spPr>
            <a:xfrm>
              <a:off x="440504" y="0"/>
              <a:ext cx="4337009" cy="43070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5" name="Prostokąt: zaokrąglone rogi 4">
              <a:extLst>
                <a:ext uri="{FF2B5EF4-FFF2-40B4-BE49-F238E27FC236}">
                  <a16:creationId xmlns:a16="http://schemas.microsoft.com/office/drawing/2014/main" id="{1B85A1B2-4557-AE07-2063-B2EFC100DB6E}"/>
                </a:ext>
              </a:extLst>
            </p:cNvPr>
            <p:cNvSpPr txBox="1"/>
            <p:nvPr/>
          </p:nvSpPr>
          <p:spPr>
            <a:xfrm>
              <a:off x="650758" y="210254"/>
              <a:ext cx="3916501" cy="3886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6500">
                <a:solidFill>
                  <a:prstClr val="white"/>
                </a:solidFill>
              </a:endParaRPr>
            </a:p>
          </p:txBody>
        </p:sp>
      </p:grp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4818420" y="1716271"/>
            <a:ext cx="662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Ogłaszanie naborów oraz możliwość stosowania </a:t>
            </a:r>
            <a:br>
              <a:rPr lang="pl-PL" sz="2000" b="1" dirty="0">
                <a:solidFill>
                  <a:prstClr val="white"/>
                </a:solidFill>
              </a:rPr>
            </a:br>
            <a:r>
              <a:rPr lang="pl-PL" sz="2000" b="1" dirty="0">
                <a:solidFill>
                  <a:prstClr val="white"/>
                </a:solidFill>
              </a:rPr>
              <a:t>w projektach mechanizmów racjonalnych usprawnień.</a:t>
            </a: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B9CF0D06-3774-3D61-8AA2-6664A99A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5" y="2725068"/>
            <a:ext cx="1054699" cy="4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6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011"/>
            <a:ext cx="12191999" cy="6859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DA97D94-C30B-309D-2D77-AA6FEA3CA420}"/>
              </a:ext>
            </a:extLst>
          </p:cNvPr>
          <p:cNvSpPr txBox="1"/>
          <p:nvPr/>
        </p:nvSpPr>
        <p:spPr>
          <a:xfrm>
            <a:off x="997150" y="1728860"/>
            <a:ext cx="40168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Cel Szczegółowy </a:t>
            </a:r>
            <a:r>
              <a:rPr lang="pl-PL" sz="2400" b="1" dirty="0">
                <a:solidFill>
                  <a:prstClr val="white"/>
                </a:solidFill>
              </a:rPr>
              <a:t>‚k’ </a:t>
            </a:r>
          </a:p>
          <a:p>
            <a:pPr algn="ctr"/>
            <a:r>
              <a:rPr lang="pl-PL" sz="1600" b="1" dirty="0">
                <a:solidFill>
                  <a:prstClr val="white"/>
                </a:solidFill>
              </a:rPr>
              <a:t>zwiększanie równego i szybkiego dostępu do dobrej jakości, trwałych i przystępnych cenowo usług, w tym usług, które wspierają dostęp do mieszkań oraz opieki skoncentrowanej na osobie, w tym opieki zdrowotnej; modernizacja systemów ochrony socjalnej, w tym wspieranie dostępu do ochrony socjalnej, ze szczególnym uwzględnieniem dzieci i grup w niekorzystnej sytuacji; poprawa dostępności, w tym dla osób z niepełnosprawnościami, skuteczności i odporności systemów ochrony zdrowia </a:t>
            </a:r>
          </a:p>
          <a:p>
            <a:pPr algn="ctr"/>
            <a:r>
              <a:rPr lang="pl-PL" sz="1600" b="1" dirty="0">
                <a:solidFill>
                  <a:prstClr val="white"/>
                </a:solidFill>
              </a:rPr>
              <a:t>i usług opieki długoterminowej </a:t>
            </a:r>
            <a:endParaRPr lang="pl-PL" sz="1400" b="1" dirty="0">
              <a:solidFill>
                <a:prstClr val="white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CF0D06-3774-3D61-8AA2-6664A99A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925" y="2099338"/>
            <a:ext cx="485361" cy="353785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7EF105C-8CF0-1DA3-E2D9-75CEBFC9E264}"/>
              </a:ext>
            </a:extLst>
          </p:cNvPr>
          <p:cNvSpPr/>
          <p:nvPr/>
        </p:nvSpPr>
        <p:spPr>
          <a:xfrm>
            <a:off x="4814531" y="1422400"/>
            <a:ext cx="6798862" cy="1707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II. Wsparcie aktywizacyjne osób i rodzin zagrożonych ubóstwem </a:t>
            </a:r>
            <a:br>
              <a:rPr lang="pl-PL" b="1" dirty="0">
                <a:solidFill>
                  <a:prstClr val="white"/>
                </a:solidFill>
              </a:rPr>
            </a:br>
            <a:r>
              <a:rPr lang="pl-PL" b="1" dirty="0">
                <a:solidFill>
                  <a:prstClr val="white"/>
                </a:solidFill>
              </a:rPr>
              <a:t>i wykluczeniem społecznym, w tym osób z niepełnosprawnościami oraz osób biernych zawodowo realizowane przez podmioty reintegracyjne oraz tworzenie nowych podmiotów, w ramach których prowadzona będzie m.in. aktywizacja społeczna, zawodowa, edukacyjna, zdrowotna.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C0EB175-5F0B-8223-8627-0B661BB537B2}"/>
              </a:ext>
            </a:extLst>
          </p:cNvPr>
          <p:cNvGrpSpPr/>
          <p:nvPr/>
        </p:nvGrpSpPr>
        <p:grpSpPr>
          <a:xfrm>
            <a:off x="603293" y="1541398"/>
            <a:ext cx="3564834" cy="1343950"/>
            <a:chOff x="440504" y="0"/>
            <a:chExt cx="4337009" cy="4307072"/>
          </a:xfrm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08261AE9-4E55-E2C8-95EE-793F42F76F40}"/>
                </a:ext>
              </a:extLst>
            </p:cNvPr>
            <p:cNvSpPr/>
            <p:nvPr/>
          </p:nvSpPr>
          <p:spPr>
            <a:xfrm>
              <a:off x="440504" y="0"/>
              <a:ext cx="4337009" cy="43070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Prostokąt: zaokrąglone rogi 4">
              <a:extLst>
                <a:ext uri="{FF2B5EF4-FFF2-40B4-BE49-F238E27FC236}">
                  <a16:creationId xmlns:a16="http://schemas.microsoft.com/office/drawing/2014/main" id="{1B85A1B2-4557-AE07-2063-B2EFC100DB6E}"/>
                </a:ext>
              </a:extLst>
            </p:cNvPr>
            <p:cNvSpPr txBox="1"/>
            <p:nvPr/>
          </p:nvSpPr>
          <p:spPr>
            <a:xfrm>
              <a:off x="650758" y="210254"/>
              <a:ext cx="3916501" cy="3886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6500">
                <a:solidFill>
                  <a:prstClr val="white"/>
                </a:solidFill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831358" y="1520876"/>
            <a:ext cx="310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prstClr val="white"/>
                </a:solidFill>
              </a:rPr>
              <a:t>Działanie 6.11 – Instrumenty terytorialne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4E06120-652F-5897-0837-1F02AB4759CA}"/>
              </a:ext>
            </a:extLst>
          </p:cNvPr>
          <p:cNvSpPr/>
          <p:nvPr/>
        </p:nvSpPr>
        <p:spPr>
          <a:xfrm>
            <a:off x="4859467" y="4362413"/>
            <a:ext cx="6798861" cy="581852"/>
          </a:xfrm>
          <a:prstGeom prst="rect">
            <a:avLst/>
          </a:prstGeom>
          <a:solidFill>
            <a:srgbClr val="36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III. Trwałe miejsca pracy w ekonomii społecznej.</a:t>
            </a:r>
          </a:p>
        </p:txBody>
      </p:sp>
      <p:sp>
        <p:nvSpPr>
          <p:cNvPr id="16" name="Tytuł 4"/>
          <p:cNvSpPr>
            <a:spLocks noGrp="1"/>
          </p:cNvSpPr>
          <p:nvPr>
            <p:ph type="title"/>
          </p:nvPr>
        </p:nvSpPr>
        <p:spPr>
          <a:xfrm>
            <a:off x="1229829" y="493827"/>
            <a:ext cx="10840764" cy="1325563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          Potencjalne działania, w których przewidziane jest       </a:t>
            </a:r>
            <a:br>
              <a:rPr lang="pl-PL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pl-PL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             wsparcie dla osób z niepełnosprawnościami</a:t>
            </a:r>
            <a:br>
              <a:rPr lang="pl-PL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pl-PL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9CF0D06-3774-3D61-8AA2-6664A99A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8136762" y="3053273"/>
            <a:ext cx="244272" cy="514792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E4E06120-652F-5897-0837-1F02AB4759CA}"/>
              </a:ext>
            </a:extLst>
          </p:cNvPr>
          <p:cNvSpPr/>
          <p:nvPr/>
        </p:nvSpPr>
        <p:spPr>
          <a:xfrm>
            <a:off x="4814531" y="3483836"/>
            <a:ext cx="6798861" cy="640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Rozpoczęcia wdrażania i nabory w tym typie projektów </a:t>
            </a:r>
            <a:br>
              <a:rPr lang="pl-PL" sz="2000" b="1" dirty="0">
                <a:solidFill>
                  <a:prstClr val="white"/>
                </a:solidFill>
              </a:rPr>
            </a:br>
            <a:r>
              <a:rPr lang="pl-PL" sz="2000" b="1" dirty="0">
                <a:solidFill>
                  <a:prstClr val="white"/>
                </a:solidFill>
              </a:rPr>
              <a:t>uzależnione od kształtu strategii terytorialnych.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4E06120-652F-5897-0837-1F02AB4759CA}"/>
              </a:ext>
            </a:extLst>
          </p:cNvPr>
          <p:cNvSpPr/>
          <p:nvPr/>
        </p:nvSpPr>
        <p:spPr>
          <a:xfrm>
            <a:off x="4814532" y="5252265"/>
            <a:ext cx="6798860" cy="462007"/>
          </a:xfrm>
          <a:prstGeom prst="rect">
            <a:avLst/>
          </a:prstGeom>
          <a:solidFill>
            <a:srgbClr val="18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Nabór zakończony (09.10.2023 – 13.11.2023)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B9CF0D06-3774-3D61-8AA2-6664A99A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8091826" y="4834455"/>
            <a:ext cx="244272" cy="514792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C6FD425A-AE9F-E6BE-B6EF-5DAEAFD83CB7}"/>
              </a:ext>
            </a:extLst>
          </p:cNvPr>
          <p:cNvGrpSpPr/>
          <p:nvPr/>
        </p:nvGrpSpPr>
        <p:grpSpPr>
          <a:xfrm>
            <a:off x="555165" y="4701241"/>
            <a:ext cx="3564834" cy="690160"/>
            <a:chOff x="578609" y="4488291"/>
            <a:chExt cx="3564834" cy="690160"/>
          </a:xfrm>
        </p:grpSpPr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8C0EB175-5F0B-8223-8627-0B661BB537B2}"/>
                </a:ext>
              </a:extLst>
            </p:cNvPr>
            <p:cNvGrpSpPr/>
            <p:nvPr/>
          </p:nvGrpSpPr>
          <p:grpSpPr>
            <a:xfrm>
              <a:off x="578609" y="4488291"/>
              <a:ext cx="3564834" cy="690160"/>
              <a:chOff x="440504" y="0"/>
              <a:chExt cx="4337009" cy="4307072"/>
            </a:xfrm>
          </p:grpSpPr>
          <p:sp>
            <p:nvSpPr>
              <p:cNvPr id="21" name="Prostokąt: zaokrąglone rogi 11">
                <a:extLst>
                  <a:ext uri="{FF2B5EF4-FFF2-40B4-BE49-F238E27FC236}">
                    <a16:creationId xmlns:a16="http://schemas.microsoft.com/office/drawing/2014/main" id="{08261AE9-4E55-E2C8-95EE-793F42F76F40}"/>
                  </a:ext>
                </a:extLst>
              </p:cNvPr>
              <p:cNvSpPr/>
              <p:nvPr/>
            </p:nvSpPr>
            <p:spPr>
              <a:xfrm>
                <a:off x="440504" y="0"/>
                <a:ext cx="4337009" cy="4307072"/>
              </a:xfrm>
              <a:prstGeom prst="roundRect">
                <a:avLst/>
              </a:prstGeom>
              <a:solidFill>
                <a:srgbClr val="18439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22" name="Prostokąt: zaokrąglone rogi 4">
                <a:extLst>
                  <a:ext uri="{FF2B5EF4-FFF2-40B4-BE49-F238E27FC236}">
                    <a16:creationId xmlns:a16="http://schemas.microsoft.com/office/drawing/2014/main" id="{1B85A1B2-4557-AE07-2063-B2EFC100DB6E}"/>
                  </a:ext>
                </a:extLst>
              </p:cNvPr>
              <p:cNvSpPr txBox="1"/>
              <p:nvPr/>
            </p:nvSpPr>
            <p:spPr>
              <a:xfrm>
                <a:off x="650758" y="210254"/>
                <a:ext cx="3916501" cy="38865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65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004EE0FE-543D-E553-E3F3-814BE180C0E4}"/>
                </a:ext>
              </a:extLst>
            </p:cNvPr>
            <p:cNvSpPr txBox="1"/>
            <p:nvPr/>
          </p:nvSpPr>
          <p:spPr>
            <a:xfrm>
              <a:off x="861919" y="4521982"/>
              <a:ext cx="3108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prstClr val="white"/>
                  </a:solidFill>
                </a:rPr>
                <a:t>Działanie 6.10 </a:t>
              </a:r>
            </a:p>
          </p:txBody>
        </p:sp>
      </p:grpSp>
      <p:pic>
        <p:nvPicPr>
          <p:cNvPr id="25" name="Obraz 24">
            <a:extLst>
              <a:ext uri="{FF2B5EF4-FFF2-40B4-BE49-F238E27FC236}">
                <a16:creationId xmlns:a16="http://schemas.microsoft.com/office/drawing/2014/main" id="{B9CF0D06-3774-3D61-8AA2-6664A99A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273" y="4903053"/>
            <a:ext cx="485361" cy="35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8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60"/>
            <a:ext cx="12191999" cy="6859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DA97D94-C30B-309D-2D77-AA6FEA3CA420}"/>
              </a:ext>
            </a:extLst>
          </p:cNvPr>
          <p:cNvSpPr txBox="1"/>
          <p:nvPr/>
        </p:nvSpPr>
        <p:spPr>
          <a:xfrm>
            <a:off x="997150" y="1728860"/>
            <a:ext cx="40168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Tx/>
              <a:buNone/>
            </a:pPr>
            <a:r>
              <a:rPr lang="pl-PL" b="1" dirty="0">
                <a:solidFill>
                  <a:schemeClr val="bg1"/>
                </a:solidFill>
              </a:rPr>
              <a:t>Cel Szczegółowy </a:t>
            </a:r>
            <a:r>
              <a:rPr lang="pl-PL" sz="2400" b="1" dirty="0">
                <a:solidFill>
                  <a:schemeClr val="bg1"/>
                </a:solidFill>
              </a:rPr>
              <a:t>‚k’ </a:t>
            </a:r>
          </a:p>
          <a:p>
            <a:pPr lvl="0" algn="ctr">
              <a:buFontTx/>
              <a:buNone/>
            </a:pPr>
            <a:r>
              <a:rPr lang="pl-PL" sz="1600" b="1" i="0" u="none" strike="noStrike" baseline="0" dirty="0">
                <a:solidFill>
                  <a:schemeClr val="bg1"/>
                </a:solidFill>
              </a:rPr>
              <a:t>zwiększanie równego i szybkiego dostępu do dobrej jakości, trwałych i przystępnych cenowo usług, w tym usług, które wspierają dostęp do mieszkań oraz opieki skoncentrowanej na osobie, w tym opieki zdrowotnej; modernizacja systemów ochrony socjalnej, w tym wspieranie dostępu do ochrony socjalnej, ze szczególnym uwzględnieniem dzieci i grup w niekorzystnej sytuacji; poprawa dostępności, w tym dla osób z niepełnosprawnościami, skuteczności i odporności systemów ochrony zdrowia </a:t>
            </a:r>
          </a:p>
          <a:p>
            <a:pPr lvl="0" algn="ctr">
              <a:buFontTx/>
              <a:buNone/>
            </a:pPr>
            <a:r>
              <a:rPr lang="pl-PL" sz="1600" b="1" i="0" u="none" strike="noStrike" baseline="0" dirty="0">
                <a:solidFill>
                  <a:schemeClr val="bg1"/>
                </a:solidFill>
              </a:rPr>
              <a:t>i usług opieki długoterminowej </a:t>
            </a:r>
            <a:endParaRPr lang="pl-PL" sz="1400" b="1" dirty="0">
              <a:solidFill>
                <a:schemeClr val="bg1"/>
              </a:solidFill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8C0EB175-5F0B-8223-8627-0B661BB537B2}"/>
              </a:ext>
            </a:extLst>
          </p:cNvPr>
          <p:cNvGrpSpPr/>
          <p:nvPr/>
        </p:nvGrpSpPr>
        <p:grpSpPr>
          <a:xfrm>
            <a:off x="2782110" y="1830440"/>
            <a:ext cx="7369396" cy="642648"/>
            <a:chOff x="440504" y="0"/>
            <a:chExt cx="4337009" cy="4307072"/>
          </a:xfrm>
        </p:grpSpPr>
        <p:sp>
          <p:nvSpPr>
            <p:cNvPr id="15" name="Prostokąt: zaokrąglone rogi 11">
              <a:extLst>
                <a:ext uri="{FF2B5EF4-FFF2-40B4-BE49-F238E27FC236}">
                  <a16:creationId xmlns:a16="http://schemas.microsoft.com/office/drawing/2014/main" id="{08261AE9-4E55-E2C8-95EE-793F42F76F40}"/>
                </a:ext>
              </a:extLst>
            </p:cNvPr>
            <p:cNvSpPr/>
            <p:nvPr/>
          </p:nvSpPr>
          <p:spPr>
            <a:xfrm>
              <a:off x="440504" y="0"/>
              <a:ext cx="4337009" cy="43070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Prostokąt: zaokrąglone rogi 4">
              <a:extLst>
                <a:ext uri="{FF2B5EF4-FFF2-40B4-BE49-F238E27FC236}">
                  <a16:creationId xmlns:a16="http://schemas.microsoft.com/office/drawing/2014/main" id="{1B85A1B2-4557-AE07-2063-B2EFC100DB6E}"/>
                </a:ext>
              </a:extLst>
            </p:cNvPr>
            <p:cNvSpPr txBox="1"/>
            <p:nvPr/>
          </p:nvSpPr>
          <p:spPr>
            <a:xfrm>
              <a:off x="650758" y="210254"/>
              <a:ext cx="3916501" cy="3886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6500" kern="1200"/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1814081" y="1951709"/>
            <a:ext cx="896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Tx/>
              <a:buNone/>
            </a:pPr>
            <a:r>
              <a:rPr lang="pl-PL" sz="2000" b="1" dirty="0">
                <a:solidFill>
                  <a:schemeClr val="bg1"/>
                </a:solidFill>
              </a:rPr>
              <a:t>Kwota dofinansowania – 9 500 000,00 PLN 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8C0EB175-5F0B-8223-8627-0B661BB537B2}"/>
              </a:ext>
            </a:extLst>
          </p:cNvPr>
          <p:cNvGrpSpPr/>
          <p:nvPr/>
        </p:nvGrpSpPr>
        <p:grpSpPr>
          <a:xfrm>
            <a:off x="2241057" y="536509"/>
            <a:ext cx="8612827" cy="1127216"/>
            <a:chOff x="440504" y="0"/>
            <a:chExt cx="4337009" cy="4307072"/>
          </a:xfrm>
        </p:grpSpPr>
        <p:sp>
          <p:nvSpPr>
            <p:cNvPr id="20" name="Prostokąt: zaokrąglone rogi 11">
              <a:extLst>
                <a:ext uri="{FF2B5EF4-FFF2-40B4-BE49-F238E27FC236}">
                  <a16:creationId xmlns:a16="http://schemas.microsoft.com/office/drawing/2014/main" id="{08261AE9-4E55-E2C8-95EE-793F42F76F40}"/>
                </a:ext>
              </a:extLst>
            </p:cNvPr>
            <p:cNvSpPr/>
            <p:nvPr/>
          </p:nvSpPr>
          <p:spPr>
            <a:xfrm>
              <a:off x="440504" y="0"/>
              <a:ext cx="4337009" cy="43070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" name="Prostokąt: zaokrąglone rogi 4">
              <a:extLst>
                <a:ext uri="{FF2B5EF4-FFF2-40B4-BE49-F238E27FC236}">
                  <a16:creationId xmlns:a16="http://schemas.microsoft.com/office/drawing/2014/main" id="{1B85A1B2-4557-AE07-2063-B2EFC100DB6E}"/>
                </a:ext>
              </a:extLst>
            </p:cNvPr>
            <p:cNvSpPr txBox="1"/>
            <p:nvPr/>
          </p:nvSpPr>
          <p:spPr>
            <a:xfrm>
              <a:off x="650758" y="210254"/>
              <a:ext cx="3916501" cy="3886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6500" kern="1200"/>
            </a:p>
          </p:txBody>
        </p:sp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2279092" y="724491"/>
            <a:ext cx="842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Tx/>
              <a:buNone/>
            </a:pPr>
            <a:r>
              <a:rPr lang="pl-PL" sz="2000" b="1" dirty="0">
                <a:solidFill>
                  <a:schemeClr val="bg1"/>
                </a:solidFill>
              </a:rPr>
              <a:t>Działanie 6.13 - Nabór nr FELB.06.13-IZ.00-002/23 </a:t>
            </a:r>
          </a:p>
          <a:p>
            <a:pPr lvl="0" algn="ctr">
              <a:buFontTx/>
              <a:buNone/>
            </a:pPr>
            <a:r>
              <a:rPr lang="pl-PL" sz="2000" b="1" dirty="0">
                <a:solidFill>
                  <a:schemeClr val="bg1"/>
                </a:solidFill>
              </a:rPr>
              <a:t>od 4 grudnia do 12 stycznia 2024 roku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8188FED-DE48-92E6-2C6E-3039D1FEB557}"/>
              </a:ext>
            </a:extLst>
          </p:cNvPr>
          <p:cNvGrpSpPr/>
          <p:nvPr/>
        </p:nvGrpSpPr>
        <p:grpSpPr>
          <a:xfrm>
            <a:off x="997150" y="2594357"/>
            <a:ext cx="10734406" cy="3173489"/>
            <a:chOff x="997151" y="2692289"/>
            <a:chExt cx="10734406" cy="3173489"/>
          </a:xfrm>
        </p:grpSpPr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8C0EB175-5F0B-8223-8627-0B661BB537B2}"/>
                </a:ext>
              </a:extLst>
            </p:cNvPr>
            <p:cNvGrpSpPr/>
            <p:nvPr/>
          </p:nvGrpSpPr>
          <p:grpSpPr>
            <a:xfrm>
              <a:off x="997151" y="2692289"/>
              <a:ext cx="10734406" cy="3173489"/>
              <a:chOff x="440504" y="0"/>
              <a:chExt cx="4337009" cy="4307072"/>
            </a:xfrm>
          </p:grpSpPr>
          <p:sp>
            <p:nvSpPr>
              <p:cNvPr id="24" name="Prostokąt: zaokrąglone rogi 11">
                <a:extLst>
                  <a:ext uri="{FF2B5EF4-FFF2-40B4-BE49-F238E27FC236}">
                    <a16:creationId xmlns:a16="http://schemas.microsoft.com/office/drawing/2014/main" id="{08261AE9-4E55-E2C8-95EE-793F42F76F40}"/>
                  </a:ext>
                </a:extLst>
              </p:cNvPr>
              <p:cNvSpPr/>
              <p:nvPr/>
            </p:nvSpPr>
            <p:spPr>
              <a:xfrm>
                <a:off x="440504" y="0"/>
                <a:ext cx="4337009" cy="430707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25" name="Prostokąt: zaokrąglone rogi 4">
                <a:extLst>
                  <a:ext uri="{FF2B5EF4-FFF2-40B4-BE49-F238E27FC236}">
                    <a16:creationId xmlns:a16="http://schemas.microsoft.com/office/drawing/2014/main" id="{1B85A1B2-4557-AE07-2063-B2EFC100DB6E}"/>
                  </a:ext>
                </a:extLst>
              </p:cNvPr>
              <p:cNvSpPr txBox="1"/>
              <p:nvPr/>
            </p:nvSpPr>
            <p:spPr>
              <a:xfrm>
                <a:off x="650758" y="210254"/>
                <a:ext cx="3916501" cy="38865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6500" kern="1200"/>
              </a:p>
            </p:txBody>
          </p:sp>
        </p:grp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004EE0FE-543D-E553-E3F3-814BE180C0E4}"/>
                </a:ext>
              </a:extLst>
            </p:cNvPr>
            <p:cNvSpPr txBox="1"/>
            <p:nvPr/>
          </p:nvSpPr>
          <p:spPr>
            <a:xfrm>
              <a:off x="1566153" y="2868897"/>
              <a:ext cx="9743205" cy="2810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1200"/>
                </a:spcBef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III. Rozwój (z zachowaniem zasady deinstytucjonalizacji) usług opiekuńczych, specjalistycznych usług opiekuńczych oraz usług zdrowotnych świadczonych w społeczności lokalnej w formach dziennych i całodobowych, w tym świadczonych w miejscu zamieszkania.</a:t>
              </a:r>
            </a:p>
            <a:p>
              <a:pPr lvl="0" algn="ctr">
                <a:spcBef>
                  <a:spcPts val="1200"/>
                </a:spcBef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VI. Upowszechnianie transportu indywidualnego typu </a:t>
              </a:r>
              <a:r>
                <a:rPr lang="pl-PL" sz="2000" b="1" dirty="0" err="1">
                  <a:solidFill>
                    <a:schemeClr val="bg1"/>
                  </a:solidFill>
                </a:rPr>
                <a:t>door</a:t>
              </a:r>
              <a:r>
                <a:rPr lang="pl-PL" sz="2000" b="1" dirty="0">
                  <a:solidFill>
                    <a:schemeClr val="bg1"/>
                  </a:solidFill>
                </a:rPr>
                <a:t>-to-</a:t>
              </a:r>
              <a:r>
                <a:rPr lang="pl-PL" sz="2000" b="1" dirty="0" err="1">
                  <a:solidFill>
                    <a:schemeClr val="bg1"/>
                  </a:solidFill>
                </a:rPr>
                <a:t>door</a:t>
              </a:r>
              <a:r>
                <a:rPr lang="pl-PL" sz="2000" b="1" dirty="0">
                  <a:solidFill>
                    <a:schemeClr val="bg1"/>
                  </a:solidFill>
                </a:rPr>
                <a:t> dla osób z ograniczoną mobilnością jako wsparcie uzupełniające w ramach projektu dotyczącego usług społecznych.</a:t>
              </a:r>
            </a:p>
            <a:p>
              <a:pPr lvl="0" algn="ctr">
                <a:buFontTx/>
                <a:buNone/>
              </a:pPr>
              <a:endParaRPr lang="pl-PL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50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850"/>
            <a:ext cx="12191999" cy="6859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DA97D94-C30B-309D-2D77-AA6FEA3CA420}"/>
              </a:ext>
            </a:extLst>
          </p:cNvPr>
          <p:cNvSpPr txBox="1"/>
          <p:nvPr/>
        </p:nvSpPr>
        <p:spPr>
          <a:xfrm>
            <a:off x="997150" y="1728860"/>
            <a:ext cx="40168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Tx/>
              <a:buNone/>
            </a:pPr>
            <a:r>
              <a:rPr lang="pl-PL" b="1" dirty="0">
                <a:solidFill>
                  <a:schemeClr val="bg1"/>
                </a:solidFill>
              </a:rPr>
              <a:t>Cel Szczegółowy </a:t>
            </a:r>
            <a:r>
              <a:rPr lang="pl-PL" sz="2400" b="1" dirty="0">
                <a:solidFill>
                  <a:schemeClr val="bg1"/>
                </a:solidFill>
              </a:rPr>
              <a:t>‚k’ </a:t>
            </a:r>
          </a:p>
          <a:p>
            <a:pPr lvl="0" algn="ctr">
              <a:buFontTx/>
              <a:buNone/>
            </a:pPr>
            <a:r>
              <a:rPr lang="pl-PL" sz="1600" b="1" i="0" u="none" strike="noStrike" baseline="0" dirty="0">
                <a:solidFill>
                  <a:schemeClr val="bg1"/>
                </a:solidFill>
              </a:rPr>
              <a:t>zwiększanie równego i szybkiego dostępu do dobrej jakości, trwałych i przystępnych cenowo usług, w tym usług, które wspierają dostęp do mieszkań oraz opieki skoncentrowanej na osobie, w tym opieki zdrowotnej; modernizacja systemów ochrony socjalnej, w tym wspieranie dostępu do ochrony socjalnej, ze szczególnym uwzględnieniem dzieci i grup w niekorzystnej sytuacji; poprawa dostępności, w tym dla osób z niepełnosprawnościami, skuteczności i odporności systemów ochrony zdrowia </a:t>
            </a:r>
          </a:p>
          <a:p>
            <a:pPr lvl="0" algn="ctr">
              <a:buFontTx/>
              <a:buNone/>
            </a:pPr>
            <a:r>
              <a:rPr lang="pl-PL" sz="1600" b="1" i="0" u="none" strike="noStrike" baseline="0" dirty="0">
                <a:solidFill>
                  <a:schemeClr val="bg1"/>
                </a:solidFill>
              </a:rPr>
              <a:t>i usług opieki długoterminowej </a:t>
            </a:r>
            <a:endParaRPr lang="pl-PL" sz="1400" b="1" dirty="0">
              <a:solidFill>
                <a:schemeClr val="bg1"/>
              </a:solidFill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8C0EB175-5F0B-8223-8627-0B661BB537B2}"/>
              </a:ext>
            </a:extLst>
          </p:cNvPr>
          <p:cNvGrpSpPr/>
          <p:nvPr/>
        </p:nvGrpSpPr>
        <p:grpSpPr>
          <a:xfrm>
            <a:off x="2362221" y="2139573"/>
            <a:ext cx="8022748" cy="585442"/>
            <a:chOff x="440504" y="0"/>
            <a:chExt cx="4337009" cy="4307072"/>
          </a:xfrm>
        </p:grpSpPr>
        <p:sp>
          <p:nvSpPr>
            <p:cNvPr id="15" name="Prostokąt: zaokrąglone rogi 11">
              <a:extLst>
                <a:ext uri="{FF2B5EF4-FFF2-40B4-BE49-F238E27FC236}">
                  <a16:creationId xmlns:a16="http://schemas.microsoft.com/office/drawing/2014/main" id="{08261AE9-4E55-E2C8-95EE-793F42F76F40}"/>
                </a:ext>
              </a:extLst>
            </p:cNvPr>
            <p:cNvSpPr/>
            <p:nvPr/>
          </p:nvSpPr>
          <p:spPr>
            <a:xfrm>
              <a:off x="440504" y="0"/>
              <a:ext cx="4337009" cy="43070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Prostokąt: zaokrąglone rogi 4">
              <a:extLst>
                <a:ext uri="{FF2B5EF4-FFF2-40B4-BE49-F238E27FC236}">
                  <a16:creationId xmlns:a16="http://schemas.microsoft.com/office/drawing/2014/main" id="{1B85A1B2-4557-AE07-2063-B2EFC100DB6E}"/>
                </a:ext>
              </a:extLst>
            </p:cNvPr>
            <p:cNvSpPr txBox="1"/>
            <p:nvPr/>
          </p:nvSpPr>
          <p:spPr>
            <a:xfrm>
              <a:off x="650758" y="210254"/>
              <a:ext cx="3916501" cy="3886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6500" kern="1200"/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1768230" y="2222389"/>
            <a:ext cx="896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Tx/>
              <a:buNone/>
            </a:pPr>
            <a:r>
              <a:rPr lang="pl-PL" sz="2000" b="1" dirty="0">
                <a:solidFill>
                  <a:schemeClr val="bg1"/>
                </a:solidFill>
              </a:rPr>
              <a:t>Kwota dofinansowania – 10 000 000,00 PLN 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8C0EB175-5F0B-8223-8627-0B661BB537B2}"/>
              </a:ext>
            </a:extLst>
          </p:cNvPr>
          <p:cNvGrpSpPr/>
          <p:nvPr/>
        </p:nvGrpSpPr>
        <p:grpSpPr>
          <a:xfrm>
            <a:off x="1722380" y="855813"/>
            <a:ext cx="9052281" cy="1001044"/>
            <a:chOff x="440504" y="0"/>
            <a:chExt cx="4337009" cy="4307072"/>
          </a:xfrm>
        </p:grpSpPr>
        <p:sp>
          <p:nvSpPr>
            <p:cNvPr id="20" name="Prostokąt: zaokrąglone rogi 11">
              <a:extLst>
                <a:ext uri="{FF2B5EF4-FFF2-40B4-BE49-F238E27FC236}">
                  <a16:creationId xmlns:a16="http://schemas.microsoft.com/office/drawing/2014/main" id="{08261AE9-4E55-E2C8-95EE-793F42F76F40}"/>
                </a:ext>
              </a:extLst>
            </p:cNvPr>
            <p:cNvSpPr/>
            <p:nvPr/>
          </p:nvSpPr>
          <p:spPr>
            <a:xfrm>
              <a:off x="440504" y="0"/>
              <a:ext cx="4337009" cy="43070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" name="Prostokąt: zaokrąglone rogi 4">
              <a:extLst>
                <a:ext uri="{FF2B5EF4-FFF2-40B4-BE49-F238E27FC236}">
                  <a16:creationId xmlns:a16="http://schemas.microsoft.com/office/drawing/2014/main" id="{1B85A1B2-4557-AE07-2063-B2EFC100DB6E}"/>
                </a:ext>
              </a:extLst>
            </p:cNvPr>
            <p:cNvSpPr txBox="1"/>
            <p:nvPr/>
          </p:nvSpPr>
          <p:spPr>
            <a:xfrm>
              <a:off x="650758" y="210254"/>
              <a:ext cx="3916501" cy="3886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6500" kern="1200"/>
            </a:p>
          </p:txBody>
        </p:sp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2082611" y="1020974"/>
            <a:ext cx="842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Tx/>
              <a:buNone/>
            </a:pPr>
            <a:r>
              <a:rPr lang="pl-PL" sz="2000" b="1" dirty="0">
                <a:solidFill>
                  <a:schemeClr val="bg1"/>
                </a:solidFill>
              </a:rPr>
              <a:t>Działanie 6.13 - Nabór nr FELB.06.13-IZ.00-001/24 </a:t>
            </a:r>
          </a:p>
          <a:p>
            <a:pPr lvl="0" algn="ctr">
              <a:buFontTx/>
              <a:buNone/>
            </a:pPr>
            <a:r>
              <a:rPr lang="pl-PL" sz="2000" b="1" dirty="0">
                <a:solidFill>
                  <a:schemeClr val="bg1"/>
                </a:solidFill>
              </a:rPr>
              <a:t>od 23 lutego do 3 kwietnia 2024 roku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8C0EB175-5F0B-8223-8627-0B661BB537B2}"/>
              </a:ext>
            </a:extLst>
          </p:cNvPr>
          <p:cNvGrpSpPr/>
          <p:nvPr/>
        </p:nvGrpSpPr>
        <p:grpSpPr>
          <a:xfrm>
            <a:off x="1332688" y="3226787"/>
            <a:ext cx="10145950" cy="1646769"/>
            <a:chOff x="440504" y="0"/>
            <a:chExt cx="4337009" cy="4307072"/>
          </a:xfrm>
        </p:grpSpPr>
        <p:sp>
          <p:nvSpPr>
            <p:cNvPr id="24" name="Prostokąt: zaokrąglone rogi 11">
              <a:extLst>
                <a:ext uri="{FF2B5EF4-FFF2-40B4-BE49-F238E27FC236}">
                  <a16:creationId xmlns:a16="http://schemas.microsoft.com/office/drawing/2014/main" id="{08261AE9-4E55-E2C8-95EE-793F42F76F40}"/>
                </a:ext>
              </a:extLst>
            </p:cNvPr>
            <p:cNvSpPr/>
            <p:nvPr/>
          </p:nvSpPr>
          <p:spPr>
            <a:xfrm>
              <a:off x="440504" y="0"/>
              <a:ext cx="4337009" cy="43070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5" name="Prostokąt: zaokrąglone rogi 4">
              <a:extLst>
                <a:ext uri="{FF2B5EF4-FFF2-40B4-BE49-F238E27FC236}">
                  <a16:creationId xmlns:a16="http://schemas.microsoft.com/office/drawing/2014/main" id="{1B85A1B2-4557-AE07-2063-B2EFC100DB6E}"/>
                </a:ext>
              </a:extLst>
            </p:cNvPr>
            <p:cNvSpPr txBox="1"/>
            <p:nvPr/>
          </p:nvSpPr>
          <p:spPr>
            <a:xfrm>
              <a:off x="650758" y="210254"/>
              <a:ext cx="3916501" cy="3886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6500" kern="1200"/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1768231" y="3572905"/>
            <a:ext cx="8757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Tx/>
              <a:buNone/>
            </a:pPr>
            <a:r>
              <a:rPr lang="pl-PL" sz="2000" b="1" dirty="0">
                <a:solidFill>
                  <a:schemeClr val="bg1"/>
                </a:solidFill>
              </a:rPr>
              <a:t>I. Rozwój usług asystenckich wspierających aktywność społeczną, edukacyjną lub zawodową osób z niepełnosprawnościami.</a:t>
            </a: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B9CF0D06-3774-3D61-8AA2-6664A99A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1148" y="5151488"/>
            <a:ext cx="571489" cy="73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5512"/>
            <a:ext cx="12191999" cy="6859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DA97D94-C30B-309D-2D77-AA6FEA3CA420}"/>
              </a:ext>
            </a:extLst>
          </p:cNvPr>
          <p:cNvSpPr txBox="1"/>
          <p:nvPr/>
        </p:nvSpPr>
        <p:spPr>
          <a:xfrm>
            <a:off x="997150" y="1728860"/>
            <a:ext cx="40168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Tx/>
              <a:buNone/>
            </a:pPr>
            <a:r>
              <a:rPr lang="pl-PL" b="1" dirty="0">
                <a:solidFill>
                  <a:schemeClr val="bg1"/>
                </a:solidFill>
              </a:rPr>
              <a:t>Cel Szczegółowy </a:t>
            </a:r>
            <a:r>
              <a:rPr lang="pl-PL" sz="2400" b="1" dirty="0">
                <a:solidFill>
                  <a:schemeClr val="bg1"/>
                </a:solidFill>
              </a:rPr>
              <a:t>‚k’ </a:t>
            </a:r>
          </a:p>
          <a:p>
            <a:pPr lvl="0" algn="ctr">
              <a:buFontTx/>
              <a:buNone/>
            </a:pPr>
            <a:r>
              <a:rPr lang="pl-PL" sz="1600" b="1" i="0" u="none" strike="noStrike" baseline="0" dirty="0">
                <a:solidFill>
                  <a:schemeClr val="bg1"/>
                </a:solidFill>
              </a:rPr>
              <a:t>zwiększanie równego i szybkiego dostępu do dobrej jakości, trwałych i przystępnych cenowo usług, w tym usług, które wspierają dostęp do mieszkań oraz opieki skoncentrowanej na osobie, w tym opieki zdrowotnej; modernizacja systemów ochrony socjalnej, w tym wspieranie dostępu do ochrony socjalnej, ze szczególnym uwzględnieniem dzieci i grup w niekorzystnej sytuacji; poprawa dostępności, w tym dla osób z niepełnosprawnościami, skuteczności i odporności systemów ochrony zdrowia </a:t>
            </a:r>
          </a:p>
          <a:p>
            <a:pPr lvl="0" algn="ctr">
              <a:buFontTx/>
              <a:buNone/>
            </a:pPr>
            <a:r>
              <a:rPr lang="pl-PL" sz="1600" b="1" i="0" u="none" strike="noStrike" baseline="0" dirty="0">
                <a:solidFill>
                  <a:schemeClr val="bg1"/>
                </a:solidFill>
              </a:rPr>
              <a:t>i usług opieki długoterminowej </a:t>
            </a:r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9CF0D06-3774-3D61-8AA2-6664A99A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36127" y="5997489"/>
            <a:ext cx="571489" cy="736085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0907BD5C-22DC-76BD-DE5B-FCE6992FDBF7}"/>
              </a:ext>
            </a:extLst>
          </p:cNvPr>
          <p:cNvGrpSpPr/>
          <p:nvPr/>
        </p:nvGrpSpPr>
        <p:grpSpPr>
          <a:xfrm>
            <a:off x="1342417" y="923450"/>
            <a:ext cx="10505872" cy="5029878"/>
            <a:chOff x="865762" y="1068687"/>
            <a:chExt cx="10710153" cy="5011100"/>
          </a:xfrm>
        </p:grpSpPr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8C0EB175-5F0B-8223-8627-0B661BB537B2}"/>
                </a:ext>
              </a:extLst>
            </p:cNvPr>
            <p:cNvGrpSpPr/>
            <p:nvPr/>
          </p:nvGrpSpPr>
          <p:grpSpPr>
            <a:xfrm>
              <a:off x="865762" y="1068687"/>
              <a:ext cx="10710153" cy="5011100"/>
              <a:chOff x="440504" y="0"/>
              <a:chExt cx="4337009" cy="4307072"/>
            </a:xfrm>
          </p:grpSpPr>
          <p:sp>
            <p:nvSpPr>
              <p:cNvPr id="15" name="Prostokąt: zaokrąglone rogi 11">
                <a:extLst>
                  <a:ext uri="{FF2B5EF4-FFF2-40B4-BE49-F238E27FC236}">
                    <a16:creationId xmlns:a16="http://schemas.microsoft.com/office/drawing/2014/main" id="{08261AE9-4E55-E2C8-95EE-793F42F76F40}"/>
                  </a:ext>
                </a:extLst>
              </p:cNvPr>
              <p:cNvSpPr/>
              <p:nvPr/>
            </p:nvSpPr>
            <p:spPr>
              <a:xfrm>
                <a:off x="440504" y="0"/>
                <a:ext cx="4337009" cy="430707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Prostokąt: zaokrąglone rogi 4">
                <a:extLst>
                  <a:ext uri="{FF2B5EF4-FFF2-40B4-BE49-F238E27FC236}">
                    <a16:creationId xmlns:a16="http://schemas.microsoft.com/office/drawing/2014/main" id="{1B85A1B2-4557-AE07-2063-B2EFC100DB6E}"/>
                  </a:ext>
                </a:extLst>
              </p:cNvPr>
              <p:cNvSpPr txBox="1"/>
              <p:nvPr/>
            </p:nvSpPr>
            <p:spPr>
              <a:xfrm>
                <a:off x="650758" y="210254"/>
                <a:ext cx="3916501" cy="38865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6500" kern="1200"/>
              </a:p>
            </p:txBody>
          </p:sp>
        </p:grpSp>
        <p:sp>
          <p:nvSpPr>
            <p:cNvPr id="7" name="Prostokąt 6"/>
            <p:cNvSpPr/>
            <p:nvPr/>
          </p:nvSpPr>
          <p:spPr>
            <a:xfrm>
              <a:off x="1384980" y="1313309"/>
              <a:ext cx="9809869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Bef>
                  <a:spcPts val="1200"/>
                </a:spcBef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III. Rozwój (z zachowaniem zasady deinstytucjonalizacji) usług opiekuńczych, specjalistycznych usług opiekuńczych oraz usług zdrowotnych świadczonych </a:t>
              </a:r>
              <a:br>
                <a:rPr lang="pl-PL" sz="2000" b="1" dirty="0">
                  <a:solidFill>
                    <a:schemeClr val="bg1"/>
                  </a:solidFill>
                </a:rPr>
              </a:br>
              <a:r>
                <a:rPr lang="pl-PL" sz="2000" b="1" dirty="0">
                  <a:solidFill>
                    <a:schemeClr val="bg1"/>
                  </a:solidFill>
                </a:rPr>
                <a:t>w społeczności lokalnej w formach dziennych i całodobowych, w tym świadczonych </a:t>
              </a:r>
              <a:br>
                <a:rPr lang="pl-PL" sz="2000" b="1" dirty="0">
                  <a:solidFill>
                    <a:schemeClr val="bg1"/>
                  </a:solidFill>
                </a:rPr>
              </a:br>
              <a:r>
                <a:rPr lang="pl-PL" sz="2000" b="1" dirty="0">
                  <a:solidFill>
                    <a:schemeClr val="bg1"/>
                  </a:solidFill>
                </a:rPr>
                <a:t>w miejscu zamieszkania.</a:t>
              </a:r>
            </a:p>
            <a:p>
              <a:pPr lvl="0" algn="just">
                <a:spcBef>
                  <a:spcPts val="1200"/>
                </a:spcBef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IV. Rozwój usług wspierających osoby starsze i osoby z niepełnosprawnością </a:t>
              </a:r>
              <a:br>
                <a:rPr lang="pl-PL" sz="2000" b="1" dirty="0">
                  <a:solidFill>
                    <a:schemeClr val="bg1"/>
                  </a:solidFill>
                </a:rPr>
              </a:br>
              <a:r>
                <a:rPr lang="pl-PL" sz="2000" b="1" dirty="0">
                  <a:solidFill>
                    <a:schemeClr val="bg1"/>
                  </a:solidFill>
                </a:rPr>
                <a:t>w szczególnie trudnej sytuacji </a:t>
              </a:r>
              <a:r>
                <a:rPr lang="pl-PL" sz="2000" b="1" dirty="0" err="1">
                  <a:solidFill>
                    <a:schemeClr val="bg1"/>
                  </a:solidFill>
                </a:rPr>
                <a:t>społeczno</a:t>
              </a:r>
              <a:r>
                <a:rPr lang="pl-PL" sz="2000" b="1" dirty="0">
                  <a:solidFill>
                    <a:schemeClr val="bg1"/>
                  </a:solidFill>
                </a:rPr>
                <a:t> – ekonomicznej, które w przeciwnym wypadku nie miałyby w ogóle dostępu do takich usług w miejscu zamieszkania (kompleksowe wsparcie obejmujące usługi opiekuńcze, pielęgnacyjne, rehabilitacyjne, asystenckie, </a:t>
              </a:r>
              <a:r>
                <a:rPr lang="pl-PL" sz="2000" b="1" dirty="0" err="1">
                  <a:solidFill>
                    <a:schemeClr val="bg1"/>
                  </a:solidFill>
                </a:rPr>
                <a:t>wytchnieniowe</a:t>
              </a:r>
              <a:r>
                <a:rPr lang="pl-PL" sz="2000" b="1" dirty="0">
                  <a:solidFill>
                    <a:schemeClr val="bg1"/>
                  </a:solidFill>
                </a:rPr>
                <a:t>, pomocy sąsiedzkiej, remontowe, gastronomiczne w miejscu zamieszkania, integrację seniorów ze społecznością lokalną ¬jako gwarancja wydłużenie samodzielności i zwiększenie jakości funkcjonowania).</a:t>
              </a:r>
            </a:p>
            <a:p>
              <a:pPr lvl="0" algn="just">
                <a:spcBef>
                  <a:spcPts val="1200"/>
                </a:spcBef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IX. Wsparcie opiekunów faktycznych/nieformalnych osób potrzebujących wsparcia </a:t>
              </a:r>
              <a:br>
                <a:rPr lang="pl-PL" sz="2000" b="1" dirty="0">
                  <a:solidFill>
                    <a:schemeClr val="bg1"/>
                  </a:solidFill>
                </a:rPr>
              </a:br>
              <a:r>
                <a:rPr lang="pl-PL" sz="2000" b="1" dirty="0">
                  <a:solidFill>
                    <a:schemeClr val="bg1"/>
                  </a:solidFill>
                </a:rPr>
                <a:t>w codziennym funkcjonowaniu.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83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3381"/>
            <a:ext cx="12191999" cy="6859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DA97D94-C30B-309D-2D77-AA6FEA3CA420}"/>
              </a:ext>
            </a:extLst>
          </p:cNvPr>
          <p:cNvSpPr txBox="1"/>
          <p:nvPr/>
        </p:nvSpPr>
        <p:spPr>
          <a:xfrm>
            <a:off x="997150" y="1728860"/>
            <a:ext cx="40168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Tx/>
              <a:buNone/>
            </a:pPr>
            <a:r>
              <a:rPr lang="pl-PL" b="1" dirty="0">
                <a:solidFill>
                  <a:schemeClr val="bg1"/>
                </a:solidFill>
              </a:rPr>
              <a:t>Cel Szczegółowy </a:t>
            </a:r>
            <a:r>
              <a:rPr lang="pl-PL" sz="2400" b="1" dirty="0">
                <a:solidFill>
                  <a:schemeClr val="bg1"/>
                </a:solidFill>
              </a:rPr>
              <a:t>‚k’ </a:t>
            </a:r>
          </a:p>
          <a:p>
            <a:pPr lvl="0" algn="ctr">
              <a:buFontTx/>
              <a:buNone/>
            </a:pPr>
            <a:r>
              <a:rPr lang="pl-PL" sz="1600" b="1" i="0" u="none" strike="noStrike" baseline="0" dirty="0">
                <a:solidFill>
                  <a:schemeClr val="bg1"/>
                </a:solidFill>
              </a:rPr>
              <a:t>zwiększanie równego i szybkiego dostępu do dobrej jakości, trwałych i przystępnych cenowo usług, w tym usług, które wspierają dostęp do mieszkań oraz opieki skoncentrowanej na osobie, w tym opieki zdrowotnej; modernizacja systemów ochrony socjalnej, w tym wspieranie dostępu do ochrony socjalnej, ze szczególnym uwzględnieniem dzieci i grup w niekorzystnej sytuacji; poprawa dostępności, w tym dla osób z niepełnosprawnościami, skuteczności i odporności systemów ochrony zdrowia </a:t>
            </a:r>
          </a:p>
          <a:p>
            <a:pPr lvl="0" algn="ctr">
              <a:buFontTx/>
              <a:buNone/>
            </a:pPr>
            <a:r>
              <a:rPr lang="pl-PL" sz="1600" b="1" i="0" u="none" strike="noStrike" baseline="0" dirty="0">
                <a:solidFill>
                  <a:schemeClr val="bg1"/>
                </a:solidFill>
              </a:rPr>
              <a:t>i usług opieki długoterminowej </a:t>
            </a:r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9CF0D06-3774-3D61-8AA2-6664A99A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10255" y="471204"/>
            <a:ext cx="571489" cy="736085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4E731EC3-37FE-EDFD-C906-572036479E1F}"/>
              </a:ext>
            </a:extLst>
          </p:cNvPr>
          <p:cNvGrpSpPr/>
          <p:nvPr/>
        </p:nvGrpSpPr>
        <p:grpSpPr>
          <a:xfrm>
            <a:off x="687420" y="1087351"/>
            <a:ext cx="10817157" cy="4768700"/>
            <a:chOff x="687420" y="1087351"/>
            <a:chExt cx="10817157" cy="4768700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8C0EB175-5F0B-8223-8627-0B661BB537B2}"/>
                </a:ext>
              </a:extLst>
            </p:cNvPr>
            <p:cNvGrpSpPr/>
            <p:nvPr/>
          </p:nvGrpSpPr>
          <p:grpSpPr>
            <a:xfrm>
              <a:off x="687420" y="1087351"/>
              <a:ext cx="10817157" cy="4768700"/>
              <a:chOff x="440504" y="0"/>
              <a:chExt cx="4337009" cy="4307072"/>
            </a:xfrm>
          </p:grpSpPr>
          <p:sp>
            <p:nvSpPr>
              <p:cNvPr id="16" name="Prostokąt: zaokrąglone rogi 11">
                <a:extLst>
                  <a:ext uri="{FF2B5EF4-FFF2-40B4-BE49-F238E27FC236}">
                    <a16:creationId xmlns:a16="http://schemas.microsoft.com/office/drawing/2014/main" id="{08261AE9-4E55-E2C8-95EE-793F42F76F40}"/>
                  </a:ext>
                </a:extLst>
              </p:cNvPr>
              <p:cNvSpPr/>
              <p:nvPr/>
            </p:nvSpPr>
            <p:spPr>
              <a:xfrm>
                <a:off x="440504" y="0"/>
                <a:ext cx="4337009" cy="430707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18" name="Prostokąt: zaokrąglone rogi 4">
                <a:extLst>
                  <a:ext uri="{FF2B5EF4-FFF2-40B4-BE49-F238E27FC236}">
                    <a16:creationId xmlns:a16="http://schemas.microsoft.com/office/drawing/2014/main" id="{1B85A1B2-4557-AE07-2063-B2EFC100DB6E}"/>
                  </a:ext>
                </a:extLst>
              </p:cNvPr>
              <p:cNvSpPr txBox="1"/>
              <p:nvPr/>
            </p:nvSpPr>
            <p:spPr>
              <a:xfrm>
                <a:off x="650758" y="210254"/>
                <a:ext cx="3916501" cy="38865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6500" kern="1200"/>
              </a:p>
            </p:txBody>
          </p:sp>
        </p:grpSp>
        <p:sp>
          <p:nvSpPr>
            <p:cNvPr id="6" name="Prostokąt 5"/>
            <p:cNvSpPr/>
            <p:nvPr/>
          </p:nvSpPr>
          <p:spPr>
            <a:xfrm>
              <a:off x="1410511" y="1632297"/>
              <a:ext cx="9524266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Bef>
                  <a:spcPts val="1200"/>
                </a:spcBef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TYPY projektów , które mogą być realizowane </a:t>
              </a:r>
              <a:r>
                <a:rPr lang="pl-PL" sz="2000" b="1" u="sng" dirty="0">
                  <a:solidFill>
                    <a:schemeClr val="bg1"/>
                  </a:solidFill>
                </a:rPr>
                <a:t>jako wsparcie uzupełniające</a:t>
              </a:r>
              <a:r>
                <a:rPr lang="pl-PL" sz="2000" b="1" dirty="0">
                  <a:solidFill>
                    <a:schemeClr val="bg1"/>
                  </a:solidFill>
                </a:rPr>
                <a:t> w ramach projektów dotyczących usług społecznych:</a:t>
              </a:r>
            </a:p>
            <a:p>
              <a:pPr lvl="0" algn="just">
                <a:spcBef>
                  <a:spcPts val="1200"/>
                </a:spcBef>
                <a:buFontTx/>
                <a:buNone/>
              </a:pPr>
              <a:endParaRPr lang="pl-PL" sz="2000" b="1" dirty="0">
                <a:solidFill>
                  <a:schemeClr val="bg1"/>
                </a:solidFill>
              </a:endParaRPr>
            </a:p>
            <a:p>
              <a:pPr lvl="0" algn="just">
                <a:spcBef>
                  <a:spcPts val="1200"/>
                </a:spcBef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VI. Upowszechnianie transportu indywidualnego typu </a:t>
              </a:r>
              <a:r>
                <a:rPr lang="pl-PL" sz="2000" b="1" dirty="0" err="1">
                  <a:solidFill>
                    <a:schemeClr val="bg1"/>
                  </a:solidFill>
                </a:rPr>
                <a:t>door</a:t>
              </a:r>
              <a:r>
                <a:rPr lang="pl-PL" sz="2000" b="1" dirty="0">
                  <a:solidFill>
                    <a:schemeClr val="bg1"/>
                  </a:solidFill>
                </a:rPr>
                <a:t>-to-</a:t>
              </a:r>
              <a:r>
                <a:rPr lang="pl-PL" sz="2000" b="1" dirty="0" err="1">
                  <a:solidFill>
                    <a:schemeClr val="bg1"/>
                  </a:solidFill>
                </a:rPr>
                <a:t>door</a:t>
              </a:r>
              <a:r>
                <a:rPr lang="pl-PL" sz="2000" b="1" dirty="0">
                  <a:solidFill>
                    <a:schemeClr val="bg1"/>
                  </a:solidFill>
                </a:rPr>
                <a:t> dla osób </a:t>
              </a:r>
              <a:br>
                <a:rPr lang="pl-PL" sz="2000" b="1" dirty="0">
                  <a:solidFill>
                    <a:schemeClr val="bg1"/>
                  </a:solidFill>
                </a:rPr>
              </a:br>
              <a:r>
                <a:rPr lang="pl-PL" sz="2000" b="1" dirty="0">
                  <a:solidFill>
                    <a:schemeClr val="bg1"/>
                  </a:solidFill>
                </a:rPr>
                <a:t>z ograniczoną mobilnością jako wsparcie uzupełniające w ramach projektu dotyczącego usług społecznych.</a:t>
              </a:r>
            </a:p>
            <a:p>
              <a:pPr lvl="0" algn="just">
                <a:spcBef>
                  <a:spcPts val="1200"/>
                </a:spcBef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VIII. Szkolenie kadr na potrzeby świadczenia usług w społeczności lokalnej (typ realizowany tylko jako uzupełnienie innych).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64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9"/>
            <a:ext cx="12191999" cy="6859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DA97D94-C30B-309D-2D77-AA6FEA3CA420}"/>
              </a:ext>
            </a:extLst>
          </p:cNvPr>
          <p:cNvSpPr txBox="1"/>
          <p:nvPr/>
        </p:nvSpPr>
        <p:spPr>
          <a:xfrm>
            <a:off x="997150" y="1728860"/>
            <a:ext cx="40168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Tx/>
              <a:buNone/>
            </a:pPr>
            <a:r>
              <a:rPr lang="pl-PL" b="1" dirty="0">
                <a:solidFill>
                  <a:schemeClr val="bg1"/>
                </a:solidFill>
              </a:rPr>
              <a:t>Cel Szczegółowy </a:t>
            </a:r>
            <a:r>
              <a:rPr lang="pl-PL" sz="2400" b="1" dirty="0">
                <a:solidFill>
                  <a:schemeClr val="bg1"/>
                </a:solidFill>
              </a:rPr>
              <a:t>‚k’ </a:t>
            </a:r>
          </a:p>
          <a:p>
            <a:pPr lvl="0" algn="ctr">
              <a:buFontTx/>
              <a:buNone/>
            </a:pPr>
            <a:r>
              <a:rPr lang="pl-PL" sz="1600" b="1" i="0" u="none" strike="noStrike" baseline="0" dirty="0">
                <a:solidFill>
                  <a:schemeClr val="bg1"/>
                </a:solidFill>
              </a:rPr>
              <a:t>zwiększanie równego i szybkiego dostępu do dobrej jakości, trwałych i przystępnych cenowo usług, w tym usług, które wspierają dostęp do mieszkań oraz opieki skoncentrowanej na osobie, w tym opieki zdrowotnej; modernizacja systemów ochrony socjalnej, w tym wspieranie dostępu do ochrony socjalnej, ze szczególnym uwzględnieniem dzieci i grup w niekorzystnej sytuacji; poprawa dostępności, w tym dla osób z niepełnosprawnościami, skuteczności i odporności systemów ochrony zdrowia </a:t>
            </a:r>
          </a:p>
          <a:p>
            <a:pPr lvl="0" algn="ctr">
              <a:buFontTx/>
              <a:buNone/>
            </a:pPr>
            <a:r>
              <a:rPr lang="pl-PL" sz="1600" b="1" i="0" u="none" strike="noStrike" baseline="0" dirty="0">
                <a:solidFill>
                  <a:schemeClr val="bg1"/>
                </a:solidFill>
              </a:rPr>
              <a:t>i usług opieki długoterminowej </a:t>
            </a:r>
            <a:endParaRPr lang="pl-PL" sz="1400" b="1" dirty="0">
              <a:solidFill>
                <a:schemeClr val="bg1"/>
              </a:solidFill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1DEFF3C-A788-E4F1-C5D7-CDBBA926D310}"/>
              </a:ext>
            </a:extLst>
          </p:cNvPr>
          <p:cNvGrpSpPr/>
          <p:nvPr/>
        </p:nvGrpSpPr>
        <p:grpSpPr>
          <a:xfrm>
            <a:off x="1668233" y="2187041"/>
            <a:ext cx="8960579" cy="585442"/>
            <a:chOff x="1692985" y="2019601"/>
            <a:chExt cx="8960579" cy="585442"/>
          </a:xfrm>
        </p:grpSpPr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8C0EB175-5F0B-8223-8627-0B661BB537B2}"/>
                </a:ext>
              </a:extLst>
            </p:cNvPr>
            <p:cNvGrpSpPr/>
            <p:nvPr/>
          </p:nvGrpSpPr>
          <p:grpSpPr>
            <a:xfrm>
              <a:off x="2893662" y="2019601"/>
              <a:ext cx="6969846" cy="585442"/>
              <a:chOff x="440504" y="0"/>
              <a:chExt cx="4337009" cy="4307072"/>
            </a:xfrm>
          </p:grpSpPr>
          <p:sp>
            <p:nvSpPr>
              <p:cNvPr id="15" name="Prostokąt: zaokrąglone rogi 11">
                <a:extLst>
                  <a:ext uri="{FF2B5EF4-FFF2-40B4-BE49-F238E27FC236}">
                    <a16:creationId xmlns:a16="http://schemas.microsoft.com/office/drawing/2014/main" id="{08261AE9-4E55-E2C8-95EE-793F42F76F40}"/>
                  </a:ext>
                </a:extLst>
              </p:cNvPr>
              <p:cNvSpPr/>
              <p:nvPr/>
            </p:nvSpPr>
            <p:spPr>
              <a:xfrm>
                <a:off x="440504" y="0"/>
                <a:ext cx="4337009" cy="430707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Prostokąt: zaokrąglone rogi 4">
                <a:extLst>
                  <a:ext uri="{FF2B5EF4-FFF2-40B4-BE49-F238E27FC236}">
                    <a16:creationId xmlns:a16="http://schemas.microsoft.com/office/drawing/2014/main" id="{1B85A1B2-4557-AE07-2063-B2EFC100DB6E}"/>
                  </a:ext>
                </a:extLst>
              </p:cNvPr>
              <p:cNvSpPr txBox="1"/>
              <p:nvPr/>
            </p:nvSpPr>
            <p:spPr>
              <a:xfrm>
                <a:off x="650758" y="210254"/>
                <a:ext cx="3916501" cy="38865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6500" kern="1200"/>
              </a:p>
            </p:txBody>
          </p:sp>
        </p:grp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004EE0FE-543D-E553-E3F3-814BE180C0E4}"/>
                </a:ext>
              </a:extLst>
            </p:cNvPr>
            <p:cNvSpPr txBox="1"/>
            <p:nvPr/>
          </p:nvSpPr>
          <p:spPr>
            <a:xfrm>
              <a:off x="1692985" y="2038616"/>
              <a:ext cx="8960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Kwota dofinansowania – 25 000 000,00 PLN </a:t>
              </a: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E6DDE6E2-2D4B-4F0B-1ACB-76B7C74AB1CF}"/>
              </a:ext>
            </a:extLst>
          </p:cNvPr>
          <p:cNvGrpSpPr/>
          <p:nvPr/>
        </p:nvGrpSpPr>
        <p:grpSpPr>
          <a:xfrm>
            <a:off x="2165710" y="827449"/>
            <a:ext cx="8425752" cy="981301"/>
            <a:chOff x="2362222" y="1051780"/>
            <a:chExt cx="8425752" cy="981301"/>
          </a:xfrm>
        </p:grpSpPr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8C0EB175-5F0B-8223-8627-0B661BB537B2}"/>
                </a:ext>
              </a:extLst>
            </p:cNvPr>
            <p:cNvGrpSpPr/>
            <p:nvPr/>
          </p:nvGrpSpPr>
          <p:grpSpPr>
            <a:xfrm>
              <a:off x="2362222" y="1051780"/>
              <a:ext cx="8425752" cy="981301"/>
              <a:chOff x="440504" y="0"/>
              <a:chExt cx="4337009" cy="4307072"/>
            </a:xfrm>
          </p:grpSpPr>
          <p:sp>
            <p:nvSpPr>
              <p:cNvPr id="20" name="Prostokąt: zaokrąglone rogi 11">
                <a:extLst>
                  <a:ext uri="{FF2B5EF4-FFF2-40B4-BE49-F238E27FC236}">
                    <a16:creationId xmlns:a16="http://schemas.microsoft.com/office/drawing/2014/main" id="{08261AE9-4E55-E2C8-95EE-793F42F76F40}"/>
                  </a:ext>
                </a:extLst>
              </p:cNvPr>
              <p:cNvSpPr/>
              <p:nvPr/>
            </p:nvSpPr>
            <p:spPr>
              <a:xfrm>
                <a:off x="440504" y="0"/>
                <a:ext cx="4337009" cy="430707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Prostokąt: zaokrąglone rogi 4">
                <a:extLst>
                  <a:ext uri="{FF2B5EF4-FFF2-40B4-BE49-F238E27FC236}">
                    <a16:creationId xmlns:a16="http://schemas.microsoft.com/office/drawing/2014/main" id="{1B85A1B2-4557-AE07-2063-B2EFC100DB6E}"/>
                  </a:ext>
                </a:extLst>
              </p:cNvPr>
              <p:cNvSpPr txBox="1"/>
              <p:nvPr/>
            </p:nvSpPr>
            <p:spPr>
              <a:xfrm>
                <a:off x="650758" y="210254"/>
                <a:ext cx="3916501" cy="38865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6500" kern="1200"/>
              </a:p>
            </p:txBody>
          </p:sp>
        </p:grp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004EE0FE-543D-E553-E3F3-814BE180C0E4}"/>
                </a:ext>
              </a:extLst>
            </p:cNvPr>
            <p:cNvSpPr txBox="1"/>
            <p:nvPr/>
          </p:nvSpPr>
          <p:spPr>
            <a:xfrm>
              <a:off x="2479237" y="1158535"/>
              <a:ext cx="7781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Działanie 6.13 - Nabór nr FELB.06.13-IZ.00-002/24 </a:t>
              </a:r>
            </a:p>
            <a:p>
              <a:pPr lvl="0" algn="ctr"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od 29 marca do 7 maja 2024 roku.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CF75F189-ED91-C0FB-83E3-E577957B2728}"/>
              </a:ext>
            </a:extLst>
          </p:cNvPr>
          <p:cNvGrpSpPr/>
          <p:nvPr/>
        </p:nvGrpSpPr>
        <p:grpSpPr>
          <a:xfrm>
            <a:off x="2282725" y="3200904"/>
            <a:ext cx="8565439" cy="1799113"/>
            <a:chOff x="2282725" y="3200904"/>
            <a:chExt cx="8565439" cy="1799113"/>
          </a:xfrm>
        </p:grpSpPr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8C0EB175-5F0B-8223-8627-0B661BB537B2}"/>
                </a:ext>
              </a:extLst>
            </p:cNvPr>
            <p:cNvGrpSpPr/>
            <p:nvPr/>
          </p:nvGrpSpPr>
          <p:grpSpPr>
            <a:xfrm>
              <a:off x="2282725" y="3200904"/>
              <a:ext cx="8565439" cy="1799113"/>
              <a:chOff x="440504" y="0"/>
              <a:chExt cx="4337009" cy="4307072"/>
            </a:xfrm>
          </p:grpSpPr>
          <p:sp>
            <p:nvSpPr>
              <p:cNvPr id="24" name="Prostokąt: zaokrąglone rogi 11">
                <a:extLst>
                  <a:ext uri="{FF2B5EF4-FFF2-40B4-BE49-F238E27FC236}">
                    <a16:creationId xmlns:a16="http://schemas.microsoft.com/office/drawing/2014/main" id="{08261AE9-4E55-E2C8-95EE-793F42F76F40}"/>
                  </a:ext>
                </a:extLst>
              </p:cNvPr>
              <p:cNvSpPr/>
              <p:nvPr/>
            </p:nvSpPr>
            <p:spPr>
              <a:xfrm>
                <a:off x="440504" y="0"/>
                <a:ext cx="4337009" cy="430707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25" name="Prostokąt: zaokrąglone rogi 4">
                <a:extLst>
                  <a:ext uri="{FF2B5EF4-FFF2-40B4-BE49-F238E27FC236}">
                    <a16:creationId xmlns:a16="http://schemas.microsoft.com/office/drawing/2014/main" id="{1B85A1B2-4557-AE07-2063-B2EFC100DB6E}"/>
                  </a:ext>
                </a:extLst>
              </p:cNvPr>
              <p:cNvSpPr txBox="1"/>
              <p:nvPr/>
            </p:nvSpPr>
            <p:spPr>
              <a:xfrm>
                <a:off x="650758" y="210254"/>
                <a:ext cx="3916501" cy="38865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6500" kern="1200"/>
              </a:p>
            </p:txBody>
          </p:sp>
        </p:grp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004EE0FE-543D-E553-E3F3-814BE180C0E4}"/>
                </a:ext>
              </a:extLst>
            </p:cNvPr>
            <p:cNvSpPr txBox="1"/>
            <p:nvPr/>
          </p:nvSpPr>
          <p:spPr>
            <a:xfrm>
              <a:off x="2721502" y="3560130"/>
              <a:ext cx="7849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X. Tworzenie centrów usług społecznych</a:t>
              </a:r>
            </a:p>
            <a:p>
              <a:pPr lvl="0" algn="ctr">
                <a:buFontTx/>
                <a:buNone/>
              </a:pPr>
              <a:r>
                <a:rPr lang="pl-PL" sz="2000" b="1" dirty="0">
                  <a:solidFill>
                    <a:schemeClr val="bg1"/>
                  </a:solidFill>
                </a:rPr>
                <a:t> i rozwój dostarczanych przez nie usług.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22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9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DA97D94-C30B-309D-2D77-AA6FEA3CA420}"/>
              </a:ext>
            </a:extLst>
          </p:cNvPr>
          <p:cNvSpPr txBox="1"/>
          <p:nvPr/>
        </p:nvSpPr>
        <p:spPr>
          <a:xfrm>
            <a:off x="997150" y="1728860"/>
            <a:ext cx="40168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Cel Szczegółowy </a:t>
            </a:r>
            <a:r>
              <a:rPr lang="pl-PL" sz="2400" b="1" dirty="0">
                <a:solidFill>
                  <a:prstClr val="white"/>
                </a:solidFill>
              </a:rPr>
              <a:t>‚k’ </a:t>
            </a:r>
          </a:p>
          <a:p>
            <a:pPr algn="ctr"/>
            <a:r>
              <a:rPr lang="pl-PL" sz="1600" b="1" dirty="0">
                <a:solidFill>
                  <a:prstClr val="white"/>
                </a:solidFill>
              </a:rPr>
              <a:t>zwiększanie równego i szybkiego dostępu do dobrej jakości, trwałych i przystępnych cenowo usług, w tym usług, które wspierają dostęp do mieszkań oraz opieki skoncentrowanej na osobie, w tym opieki zdrowotnej; modernizacja systemów ochrony socjalnej, w tym wspieranie dostępu do ochrony socjalnej, ze szczególnym uwzględnieniem dzieci i grup w niekorzystnej sytuacji; poprawa dostępności, w tym dla osób z niepełnosprawnościami, skuteczności i odporności systemów ochrony zdrowia </a:t>
            </a:r>
          </a:p>
          <a:p>
            <a:pPr algn="ctr"/>
            <a:r>
              <a:rPr lang="pl-PL" sz="1600" b="1" dirty="0">
                <a:solidFill>
                  <a:prstClr val="white"/>
                </a:solidFill>
              </a:rPr>
              <a:t>i usług opieki długoterminowej </a:t>
            </a:r>
            <a:endParaRPr lang="pl-PL" sz="1400" b="1" dirty="0">
              <a:solidFill>
                <a:prstClr val="white"/>
              </a:solidFill>
            </a:endParaRPr>
          </a:p>
        </p:txBody>
      </p:sp>
      <p:sp>
        <p:nvSpPr>
          <p:cNvPr id="16" name="Tytuł 4"/>
          <p:cNvSpPr>
            <a:spLocks noGrp="1"/>
          </p:cNvSpPr>
          <p:nvPr>
            <p:ph type="title"/>
          </p:nvPr>
        </p:nvSpPr>
        <p:spPr>
          <a:xfrm>
            <a:off x="772629" y="555769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            Mechanizmy racjonalnych usprawnień (MRU)</a:t>
            </a:r>
            <a:br>
              <a:rPr lang="pl-PL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pl-PL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833502" y="3909389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W ramach realizowanych projektów należy stosować mechanizmy racjonalnych usprawnień, czyli konieczne i odpowiednie zmiany oraz dostosowania, nienakładające nieproporcjonalnego lub nadmiernego obciążenia, rozpatrywane osobno dla każdego konkretnego przypadku, w celu zapewnienia osobom z niepełnosprawnościami możliwości korzystania z wszelkich praw człowieka i podstawowych wolności oraz ich wykonywania na zasadzie równości z innymi osobami. </a:t>
            </a:r>
            <a:r>
              <a:rPr lang="pl-PL" sz="1600" b="1" dirty="0">
                <a:solidFill>
                  <a:prstClr val="white"/>
                </a:solidFill>
              </a:rPr>
              <a:t>i usług opieki długoterminowej </a:t>
            </a:r>
            <a:endParaRPr lang="pl-PL" sz="1400" b="1" dirty="0">
              <a:solidFill>
                <a:prstClr val="white"/>
              </a:solidFill>
            </a:endParaRPr>
          </a:p>
        </p:txBody>
      </p:sp>
      <p:sp>
        <p:nvSpPr>
          <p:cNvPr id="18" name="Prostokąt: zaokrąglone rogi 11">
            <a:extLst>
              <a:ext uri="{FF2B5EF4-FFF2-40B4-BE49-F238E27FC236}">
                <a16:creationId xmlns:a16="http://schemas.microsoft.com/office/drawing/2014/main" id="{08261AE9-4E55-E2C8-95EE-793F42F76F40}"/>
              </a:ext>
            </a:extLst>
          </p:cNvPr>
          <p:cNvSpPr/>
          <p:nvPr/>
        </p:nvSpPr>
        <p:spPr>
          <a:xfrm>
            <a:off x="634070" y="1456842"/>
            <a:ext cx="10715031" cy="30892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634070" y="1699124"/>
            <a:ext cx="1051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W projektach ogólnodostępnych Wnioskodawca w trakcie realizacji projektu ma możliwość finansowania nieprzewidzianych we wniosku kosztów związanych z koniecznością dostosowania projektu lub wykorzystywanej infrastruktury do potrzeb osób z niepełnosprawnościami. Oznacza to możliwość finansowania specyficznych usług dostosowawczych lub oddziaływania na szeroko pojętą infrastrukturę, nieprzewidzianych z góry we wniosku o dofinansowanie projektu.</a:t>
            </a:r>
          </a:p>
          <a:p>
            <a:pPr algn="ctr"/>
            <a:endParaRPr lang="pl-PL" sz="1400" b="1" dirty="0">
              <a:solidFill>
                <a:prstClr val="white"/>
              </a:solidFill>
            </a:endParaRPr>
          </a:p>
          <a:p>
            <a:pPr algn="ctr"/>
            <a:endParaRPr lang="pl-PL" sz="1400" b="1" dirty="0">
              <a:solidFill>
                <a:prstClr val="white"/>
              </a:solidFill>
            </a:endParaRPr>
          </a:p>
          <a:p>
            <a:pPr algn="ctr"/>
            <a:endParaRPr lang="pl-PL" sz="1400" b="1" dirty="0">
              <a:solidFill>
                <a:prstClr val="white"/>
              </a:solidFill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W celu sfinansowania MRU umożliwia się beneficjentowi skorzystanie z przesunięcia środków w budżecie projektu lub wykorzystanie powstałych oszczędności</a:t>
            </a:r>
          </a:p>
        </p:txBody>
      </p:sp>
      <p:sp>
        <p:nvSpPr>
          <p:cNvPr id="21" name="Prostokąt: zaokrąglone rogi 11">
            <a:extLst>
              <a:ext uri="{FF2B5EF4-FFF2-40B4-BE49-F238E27FC236}">
                <a16:creationId xmlns:a16="http://schemas.microsoft.com/office/drawing/2014/main" id="{08261AE9-4E55-E2C8-95EE-793F42F76F40}"/>
              </a:ext>
            </a:extLst>
          </p:cNvPr>
          <p:cNvSpPr/>
          <p:nvPr/>
        </p:nvSpPr>
        <p:spPr>
          <a:xfrm>
            <a:off x="634072" y="4824581"/>
            <a:ext cx="10715030" cy="67638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04EE0FE-543D-E553-E3F3-814BE180C0E4}"/>
              </a:ext>
            </a:extLst>
          </p:cNvPr>
          <p:cNvSpPr txBox="1"/>
          <p:nvPr/>
        </p:nvSpPr>
        <p:spPr>
          <a:xfrm>
            <a:off x="833502" y="4949305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Limit przewidziany na sfinansowanie ww. mechanizmu nie może przekroczyć 15 tys. złotych brutto na osobę</a:t>
            </a:r>
            <a:endParaRPr lang="pl-PL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216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1276</Words>
  <Application>Microsoft Macintosh PowerPoint</Application>
  <PresentationFormat>Panoramiczny</PresentationFormat>
  <Paragraphs>75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Prezentacja programu PowerPoint</vt:lpstr>
      <vt:lpstr>              Wsparcie dla osób z niepełnosprawnościami w projektach finansowanych ze środków EFS+ może dotyczyć  j</vt:lpstr>
      <vt:lpstr>            Potencjalne działania, w których przewidziane jest                       wsparcie dla osób z niepełnosprawnościami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Mechanizmy racjonalnych usprawnień (MRU)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Fundusze Europejskie dla Lubuskiego 2021-2027 – szansa na rozwój obszarów strategicznej interwencji regionu</dc:title>
  <dc:creator>Kolczyńska Marta</dc:creator>
  <cp:lastModifiedBy>Katarzyna Truszkiewicz</cp:lastModifiedBy>
  <cp:revision>182</cp:revision>
  <cp:lastPrinted>2023-06-15T09:55:36Z</cp:lastPrinted>
  <dcterms:created xsi:type="dcterms:W3CDTF">2023-03-14T09:38:25Z</dcterms:created>
  <dcterms:modified xsi:type="dcterms:W3CDTF">2023-12-12T08:32:06Z</dcterms:modified>
</cp:coreProperties>
</file>